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1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1446" r:id="rId3"/>
    <p:sldId id="1447" r:id="rId4"/>
    <p:sldId id="1448" r:id="rId5"/>
    <p:sldId id="1449" r:id="rId6"/>
    <p:sldId id="1450" r:id="rId7"/>
    <p:sldId id="1453" r:id="rId8"/>
    <p:sldId id="1467" r:id="rId9"/>
    <p:sldId id="1475" r:id="rId10"/>
    <p:sldId id="1452" r:id="rId11"/>
    <p:sldId id="1454" r:id="rId12"/>
    <p:sldId id="1455" r:id="rId13"/>
    <p:sldId id="1456" r:id="rId14"/>
    <p:sldId id="1458" r:id="rId15"/>
    <p:sldId id="1465" r:id="rId16"/>
    <p:sldId id="1461" r:id="rId17"/>
    <p:sldId id="1472" r:id="rId18"/>
    <p:sldId id="1473" r:id="rId19"/>
    <p:sldId id="1464" r:id="rId20"/>
    <p:sldId id="1457" r:id="rId21"/>
    <p:sldId id="1477" r:id="rId22"/>
    <p:sldId id="1476" r:id="rId23"/>
    <p:sldId id="1479" r:id="rId24"/>
    <p:sldId id="1480" r:id="rId25"/>
    <p:sldId id="1483" r:id="rId26"/>
    <p:sldId id="14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466AB5-4167-41FA-A7FB-834650D35C2C}" v="9" dt="2020-08-10T10:58:51.0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12" autoAdjust="0"/>
    <p:restoredTop sz="80024" autoAdjust="0"/>
  </p:normalViewPr>
  <p:slideViewPr>
    <p:cSldViewPr snapToGrid="0">
      <p:cViewPr varScale="1">
        <p:scale>
          <a:sx n="69" d="100"/>
          <a:sy n="69" d="100"/>
        </p:scale>
        <p:origin x="946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6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9D5EB-5D37-4177-B7AD-985BBD2DFDAD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0950D-DA38-43E4-BA11-75E7473F9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095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941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0950D-DA38-43E4-BA11-75E7473F910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8720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0950D-DA38-43E4-BA11-75E7473F910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5685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701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698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0950D-DA38-43E4-BA11-75E7473F910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557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0950D-DA38-43E4-BA11-75E7473F910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5579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0950D-DA38-43E4-BA11-75E7473F910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5579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4938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9627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743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43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0575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094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0950D-DA38-43E4-BA11-75E7473F910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968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145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432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538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799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0950D-DA38-43E4-BA11-75E7473F910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63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0950D-DA38-43E4-BA11-75E7473F910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564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0950D-DA38-43E4-BA11-75E7473F910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3200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352A5-A754-4EEE-B176-1EAA1D43CE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F1BD24-BD22-4D26-85C9-E92F981F5F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2276D-0BCC-452A-8C07-F59245206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686E1-DDB7-4767-A2D5-522697F0259A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0EEB5-C389-432E-8728-06594D1EF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C8669-F5B4-483C-B34C-A945EF28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40E02-FBC0-41D3-A7C4-E54CFD9B6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53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8FDDA-27DA-4841-8FC3-149F35CF4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0C7C7B-282D-4994-9251-7BD8F32310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D7A3D-C211-43F9-AC9C-8052DDB0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686E1-DDB7-4767-A2D5-522697F0259A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E9BB5-5FB1-4DC0-9A2B-0B7FAE0A3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80725-C7DC-4682-85F5-1749B4374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40E02-FBC0-41D3-A7C4-E54CFD9B6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904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1D4D4C-DD3D-4FF4-BD42-08F7B3AE06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F2F7F2-B7F0-448C-81A1-A8BD46764B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A281C-41F6-46CE-8801-0A36B6B16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686E1-DDB7-4767-A2D5-522697F0259A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FF1F4-16D6-4C4C-9BD6-EFEDEB479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F5660-4107-4C06-8129-D8644CEF5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40E02-FBC0-41D3-A7C4-E54CFD9B6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0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6F2E0-6AF6-4345-802F-D0110D84A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BA598-E904-4D23-AAD8-A6CFCA518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D019D-009B-4198-A033-E4F53CDCA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686E1-DDB7-4767-A2D5-522697F0259A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CD2E1-08F8-4473-AF27-DBF50624E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B419BB-3354-4E73-984D-1F498169F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40E02-FBC0-41D3-A7C4-E54CFD9B6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15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49288-2246-4AB2-A349-47CD71C6E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ECCC6-2F6E-484F-A1D2-BC06B03FC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0B941-7FBE-454B-B613-992FDC163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686E1-DDB7-4767-A2D5-522697F0259A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BA13B-E779-42DD-80A0-6D82166C2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6321F-C75F-4907-B8EF-1BE0E64C9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40E02-FBC0-41D3-A7C4-E54CFD9B6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8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C160E-23F6-488A-AA1C-35929E25E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BA1FD-1C40-485B-9636-3EA417C6E4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CB44A2-0283-4D3B-B6BF-BCD1309AE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99B1F4-622A-46F6-BD88-A00F37F79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686E1-DDB7-4767-A2D5-522697F0259A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EE3C82-3C91-4340-86BC-0FBF5C9E9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9582F-56C0-4C2B-B16F-20ACC39B6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40E02-FBC0-41D3-A7C4-E54CFD9B6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683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986F9-7E9D-41F9-8546-BB28CA21E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2168B5-275B-4E1E-AA3E-8646E428C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D4A12E-AB6B-4BE5-9A54-02566425D2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F17FD7-04DC-44F2-9906-5FCA18D584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6E9A87-169D-458B-9F23-A3294EF899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52889E-F146-4EFD-85D9-70A6B66C2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686E1-DDB7-4767-A2D5-522697F0259A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29986B-4A3A-45C5-AB3C-9F8E8E73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6DF3D7-9A58-44B6-BF1B-E60B67FAA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40E02-FBC0-41D3-A7C4-E54CFD9B6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355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1B8FF-5E29-4A76-ADAA-AD6B4415B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F09F52-727C-44C6-948B-E786F3335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686E1-DDB7-4767-A2D5-522697F0259A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403C5D-7E59-47F5-BBF8-67127D9D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8B1987-387F-49AA-9097-F889548D7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40E02-FBC0-41D3-A7C4-E54CFD9B6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582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7696BB-E087-4CF0-9263-1D07E58B6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686E1-DDB7-4767-A2D5-522697F0259A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46562E-1F7C-4527-B2EB-A736194A7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665C00-DE0D-47BC-9C18-233E799A5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40E02-FBC0-41D3-A7C4-E54CFD9B6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992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BB789-C4DE-4DF9-B7C3-26DB65113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55CB3-54D3-401D-A132-9F43C0C3E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31148-0366-4ED5-B932-BF38438346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CD1C24-6DE7-498C-BE58-7439C7B03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686E1-DDB7-4767-A2D5-522697F0259A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8CB8F7-8851-4EC1-B563-15E0FA95E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E13EDA-40F1-46AA-AF44-C6F828363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40E02-FBC0-41D3-A7C4-E54CFD9B6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299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763EC-9F4E-4B89-B227-ACC99E33F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7D28ED-A325-4A74-8E95-46298052AF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696EE1-2780-435C-AAD6-4EF37C1FE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82C29-D5A7-422C-BD6E-F7A734BC1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686E1-DDB7-4767-A2D5-522697F0259A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CAA7F6-7B63-42DD-BF11-88B672F18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81D83C-4044-4351-BA81-5589BA6A6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40E02-FBC0-41D3-A7C4-E54CFD9B6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913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EC1263-AA59-4680-A2B3-7D3CC27D0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37628-7E4D-4637-9AFC-CD3B2A446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49A02-C5C4-4784-8E0D-A9998E1CB6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686E1-DDB7-4767-A2D5-522697F0259A}" type="datetimeFigureOut">
              <a:rPr lang="en-GB" smtClean="0"/>
              <a:t>14/09/2021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28B8AF-9939-4F2B-92B4-756913C981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C6FEE3-23DD-4DF2-B68D-6B120B8D2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40E02-FBC0-41D3-A7C4-E54CFD9B6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12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info@uccr.su" TargetMode="External"/><Relationship Id="rId4" Type="http://schemas.openxmlformats.org/officeDocument/2006/relationships/hyperlink" Target="tel:+7495937778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remote&#10;&#10;Description automatically generated">
            <a:extLst>
              <a:ext uri="{FF2B5EF4-FFF2-40B4-BE49-F238E27FC236}">
                <a16:creationId xmlns:a16="http://schemas.microsoft.com/office/drawing/2014/main" id="{F1F4B5E4-1BDD-422A-9433-2DFF0EF78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148" y="4656753"/>
            <a:ext cx="4679852" cy="22012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C698D6-D9D5-4315-A85D-69F6B5A84CFA}"/>
              </a:ext>
            </a:extLst>
          </p:cNvPr>
          <p:cNvSpPr txBox="1"/>
          <p:nvPr/>
        </p:nvSpPr>
        <p:spPr>
          <a:xfrm>
            <a:off x="0" y="2782668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/>
              <a:t>Бетонное полотно </a:t>
            </a:r>
            <a:r>
              <a:rPr lang="en-GB" sz="4800" b="1" dirty="0"/>
              <a:t>Concrete Canvas®</a:t>
            </a:r>
            <a:endParaRPr lang="en-GB" sz="4800" b="1" baseline="30000" dirty="0"/>
          </a:p>
          <a:p>
            <a:pPr algn="ctr"/>
            <a:endParaRPr lang="en-GB" sz="3600" dirty="0"/>
          </a:p>
          <a:p>
            <a:pPr algn="ctr"/>
            <a:r>
              <a:rPr lang="ru-RU" sz="3600" dirty="0"/>
              <a:t>Поддельная и контрафактная продукция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951839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C531C4-FC58-482B-8D44-0AF473D4C9AD}"/>
              </a:ext>
            </a:extLst>
          </p:cNvPr>
          <p:cNvSpPr txBox="1"/>
          <p:nvPr/>
        </p:nvSpPr>
        <p:spPr>
          <a:xfrm>
            <a:off x="7729683" y="93257"/>
            <a:ext cx="3849842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white"/>
                </a:solidFill>
                <a:latin typeface="Calibri" panose="020F0502020204030204"/>
              </a:rPr>
              <a:t>Соотношение объёмного содержания цементной смеси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white"/>
                </a:solidFill>
                <a:latin typeface="Calibri" panose="020F0502020204030204"/>
              </a:rPr>
              <a:t>до и после </a:t>
            </a:r>
            <a:r>
              <a:rPr lang="ru-RU" sz="3200" b="1" dirty="0" err="1">
                <a:solidFill>
                  <a:prstClr val="white"/>
                </a:solidFill>
                <a:latin typeface="Calibri" panose="020F0502020204030204"/>
              </a:rPr>
              <a:t>заствердевания</a:t>
            </a:r>
            <a:r>
              <a:rPr lang="ru-RU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1ED92F-1E5D-469B-A6DA-62B4843FC092}"/>
              </a:ext>
            </a:extLst>
          </p:cNvPr>
          <p:cNvSpPr txBox="1"/>
          <p:nvPr/>
        </p:nvSpPr>
        <p:spPr>
          <a:xfrm>
            <a:off x="7403089" y="3427112"/>
            <a:ext cx="47889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Высокое объёмное содержание сухой цементной смеси = высокие эксплуатационные качества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Низкое объёмное содержание сухой цементной смеси = низкие эксплуатационные качества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A456CD-160C-4A6C-ADF5-22FE1314F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49" y="328612"/>
            <a:ext cx="6315075" cy="62007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97182D-A83B-4A8E-8292-C6B312BFA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899" y="6619875"/>
            <a:ext cx="5419725" cy="238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9973" y="260020"/>
            <a:ext cx="663972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+mj-lt"/>
              </a:rPr>
              <a:t>Соотношение объемного содержания цементной смеси </a:t>
            </a:r>
            <a:r>
              <a:rPr lang="ru-RU" sz="2400" b="1" dirty="0" err="1">
                <a:latin typeface="+mj-lt"/>
              </a:rPr>
              <a:t>ГЦКМ</a:t>
            </a:r>
            <a:r>
              <a:rPr lang="ru-RU" sz="2400" b="1" dirty="0">
                <a:latin typeface="+mj-lt"/>
              </a:rPr>
              <a:t> до и после </a:t>
            </a:r>
            <a:r>
              <a:rPr lang="ru-RU" sz="2400" b="1" dirty="0" err="1">
                <a:latin typeface="+mj-lt"/>
              </a:rPr>
              <a:t>заствердевания</a:t>
            </a:r>
            <a:endParaRPr lang="ru-RU" sz="24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9992" y="6190469"/>
            <a:ext cx="684971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Объёмное содержание цементной смеси </a:t>
            </a:r>
            <a:r>
              <a:rPr lang="ru-RU" sz="1400" b="1" dirty="0" err="1">
                <a:latin typeface="+mj-lt"/>
              </a:rPr>
              <a:t>ГЦКМ</a:t>
            </a:r>
            <a:r>
              <a:rPr lang="ru-RU" sz="1400" b="1" dirty="0">
                <a:latin typeface="+mj-lt"/>
              </a:rPr>
              <a:t> в сухом виде (среднее значение) </a:t>
            </a:r>
            <a:r>
              <a:rPr lang="mr-IN" sz="1400" b="1" dirty="0">
                <a:latin typeface="+mj-lt"/>
              </a:rPr>
              <a:t>–</a:t>
            </a:r>
            <a:r>
              <a:rPr lang="ru-RU" sz="1400" b="1" dirty="0">
                <a:latin typeface="+mj-lt"/>
              </a:rPr>
              <a:t> кг/м</a:t>
            </a:r>
            <a:r>
              <a:rPr lang="ru-RU" sz="1400" b="1" baseline="30000" dirty="0">
                <a:latin typeface="+mj-lt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-1598949" y="3363655"/>
            <a:ext cx="379027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Объёмное содержание цементной смеси ГЦКМ после застывания (среднее значение) </a:t>
            </a:r>
            <a:r>
              <a:rPr lang="mr-IN" sz="1400" b="1" dirty="0">
                <a:latin typeface="+mj-lt"/>
              </a:rPr>
              <a:t>–</a:t>
            </a:r>
            <a:r>
              <a:rPr lang="ru-RU" sz="1400" b="1" dirty="0">
                <a:latin typeface="+mj-lt"/>
              </a:rPr>
              <a:t> кг/м</a:t>
            </a:r>
            <a:r>
              <a:rPr lang="ru-RU" sz="1400" b="1" baseline="30000" dirty="0">
                <a:latin typeface="+mj-lt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06646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DDE509-61BB-43F1-9E9D-651D258E0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68" y="328612"/>
            <a:ext cx="5695950" cy="62007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4F1699-B361-4B3A-8785-180D3DEB9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279" y="6556528"/>
            <a:ext cx="5419725" cy="238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5E1386-4557-4838-B308-83C545CB4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63884"/>
            <a:ext cx="348868" cy="57000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C531C4-FC58-482B-8D44-0AF473D4C9AD}"/>
              </a:ext>
            </a:extLst>
          </p:cNvPr>
          <p:cNvSpPr txBox="1"/>
          <p:nvPr/>
        </p:nvSpPr>
        <p:spPr>
          <a:xfrm>
            <a:off x="7729683" y="93257"/>
            <a:ext cx="3849842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white"/>
                </a:solidFill>
                <a:latin typeface="Calibri" panose="020F0502020204030204"/>
              </a:rPr>
              <a:t>Соотношение объёмного содержания цементной смеси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white"/>
                </a:solidFill>
                <a:latin typeface="Calibri" panose="020F0502020204030204"/>
              </a:rPr>
              <a:t>и прочности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white"/>
                </a:solidFill>
                <a:latin typeface="Calibri" panose="020F0502020204030204"/>
              </a:rPr>
              <a:t>на сжатие 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1ED92F-1E5D-469B-A6DA-62B4843FC092}"/>
              </a:ext>
            </a:extLst>
          </p:cNvPr>
          <p:cNvSpPr txBox="1"/>
          <p:nvPr/>
        </p:nvSpPr>
        <p:spPr>
          <a:xfrm>
            <a:off x="7403089" y="3427112"/>
            <a:ext cx="47889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Высокое объёмное содержание сухой цементной смеси = высокая прочность на сжатие</a:t>
            </a:r>
            <a:endParaRPr lang="en-GB" sz="2000" dirty="0">
              <a:solidFill>
                <a:prstClr val="white"/>
              </a:solidFill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Низкое объёмное содержание сухой цементной смеси = низкая прочность на сжатие</a:t>
            </a:r>
            <a:endParaRPr lang="en-GB" sz="2000" dirty="0">
              <a:solidFill>
                <a:prstClr val="white"/>
              </a:solidFill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973" y="260020"/>
            <a:ext cx="663972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+mj-lt"/>
              </a:rPr>
              <a:t>Соотношение объемного содержания цементной смеси ГЦКМ и прочность на сжатие материала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9992" y="6190469"/>
            <a:ext cx="684971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Объёмное содержание цементной смеси ГЦКМ в сухом виде (среднее значение) </a:t>
            </a:r>
            <a:r>
              <a:rPr lang="mr-IN" sz="1400" b="1" dirty="0">
                <a:latin typeface="+mj-lt"/>
              </a:rPr>
              <a:t>–</a:t>
            </a:r>
            <a:r>
              <a:rPr lang="ru-RU" sz="1400" b="1" dirty="0">
                <a:latin typeface="+mj-lt"/>
              </a:rPr>
              <a:t> кг/м</a:t>
            </a:r>
            <a:r>
              <a:rPr lang="ru-RU" sz="1400" b="1" baseline="30000" dirty="0">
                <a:latin typeface="+mj-lt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2779029" y="3281361"/>
            <a:ext cx="597043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Прочность на сжатие цементирующего материала после застывания - МПа</a:t>
            </a:r>
            <a:endParaRPr lang="ru-RU" sz="1400" b="1" baseline="30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1799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681441-60A1-409E-A7F6-F7A6D479F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62" y="328612"/>
            <a:ext cx="5924550" cy="62007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5B3A8E-A0B2-4E70-877F-B53E0F928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" y="6619875"/>
            <a:ext cx="5419725" cy="238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FC8404-2D79-4674-9395-C779B4F8E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93" y="462708"/>
            <a:ext cx="321159" cy="58535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C531C4-FC58-482B-8D44-0AF473D4C9AD}"/>
              </a:ext>
            </a:extLst>
          </p:cNvPr>
          <p:cNvSpPr txBox="1"/>
          <p:nvPr/>
        </p:nvSpPr>
        <p:spPr>
          <a:xfrm>
            <a:off x="7729683" y="93257"/>
            <a:ext cx="3849842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white"/>
                </a:solidFill>
                <a:latin typeface="Calibri" panose="020F0502020204030204"/>
              </a:rPr>
              <a:t>Соотношение объёмного содержания цементной смеси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white"/>
                </a:solidFill>
                <a:latin typeface="Calibri" panose="020F0502020204030204"/>
              </a:rPr>
              <a:t>и стойкости к истиранию 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1ED92F-1E5D-469B-A6DA-62B4843FC092}"/>
              </a:ext>
            </a:extLst>
          </p:cNvPr>
          <p:cNvSpPr txBox="1"/>
          <p:nvPr/>
        </p:nvSpPr>
        <p:spPr>
          <a:xfrm>
            <a:off x="7403089" y="3427112"/>
            <a:ext cx="47889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Высокое объёмное содержание сухой цементной смеси = высокая стойкость к истиранию</a:t>
            </a:r>
            <a:endParaRPr lang="en-GB" sz="2000" dirty="0">
              <a:solidFill>
                <a:prstClr val="white"/>
              </a:solidFill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Низкое объёмное содержание сухой цементной смеси = </a:t>
            </a:r>
            <a:r>
              <a:rPr lang="ru-RU" sz="2000" dirty="0">
                <a:solidFill>
                  <a:prstClr val="white"/>
                </a:solidFill>
                <a:latin typeface="Calibri Light"/>
              </a:rPr>
              <a:t>низкая стойкость к истиранию</a:t>
            </a:r>
            <a:endParaRPr lang="en-GB" sz="2000" dirty="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973" y="260020"/>
            <a:ext cx="663972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+mj-lt"/>
              </a:rPr>
              <a:t>Соотношение объемного содержания цементной смеси ГЦКМ и стойкости к истиранию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9992" y="6190469"/>
            <a:ext cx="684971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Объёмное содержание цементной смеси ГЦКМ в сухом виде (среднее значение) </a:t>
            </a:r>
            <a:r>
              <a:rPr lang="mr-IN" sz="1400" b="1" dirty="0">
                <a:latin typeface="+mj-lt"/>
              </a:rPr>
              <a:t>–</a:t>
            </a:r>
            <a:r>
              <a:rPr lang="ru-RU" sz="1400" b="1" dirty="0">
                <a:latin typeface="+mj-lt"/>
              </a:rPr>
              <a:t> кг/м</a:t>
            </a:r>
            <a:r>
              <a:rPr lang="ru-RU" sz="1400" b="1" baseline="30000" dirty="0">
                <a:latin typeface="+mj-lt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-2769029" y="3281361"/>
            <a:ext cx="597043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+mj-lt"/>
              </a:rPr>
              <a:t>Сопротивление истиранию ГЦКМ </a:t>
            </a:r>
            <a:r>
              <a:rPr lang="mr-IN" sz="1400" b="1" dirty="0">
                <a:latin typeface="+mj-lt"/>
              </a:rPr>
              <a:t>–</a:t>
            </a:r>
            <a:r>
              <a:rPr lang="ru-RU" sz="1400" b="1" dirty="0">
                <a:latin typeface="+mj-lt"/>
              </a:rPr>
              <a:t> мм/1000 циклов</a:t>
            </a:r>
            <a:endParaRPr lang="ru-RU" sz="1400" b="1" baseline="30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69346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958F32-1A2E-4391-B7F0-8E9A1ABF2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743" y="308739"/>
            <a:ext cx="5705475" cy="61817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24B3ABB-27B8-487B-A5C3-18A1C1D14514}"/>
              </a:ext>
            </a:extLst>
          </p:cNvPr>
          <p:cNvSpPr/>
          <p:nvPr/>
        </p:nvSpPr>
        <p:spPr>
          <a:xfrm>
            <a:off x="370114" y="6607629"/>
            <a:ext cx="130629" cy="130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22B8204F-D9CB-452B-A489-130DED6B1812}"/>
              </a:ext>
            </a:extLst>
          </p:cNvPr>
          <p:cNvSpPr/>
          <p:nvPr/>
        </p:nvSpPr>
        <p:spPr>
          <a:xfrm>
            <a:off x="2610998" y="6607629"/>
            <a:ext cx="130629" cy="130628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F1C03FF-6077-4425-9CF2-8DDEE7B368DE}"/>
              </a:ext>
            </a:extLst>
          </p:cNvPr>
          <p:cNvSpPr/>
          <p:nvPr/>
        </p:nvSpPr>
        <p:spPr>
          <a:xfrm>
            <a:off x="4658283" y="6604350"/>
            <a:ext cx="130629" cy="1306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6EDFBB-2AC8-4912-89BC-B92C757208B8}"/>
              </a:ext>
            </a:extLst>
          </p:cNvPr>
          <p:cNvSpPr txBox="1"/>
          <p:nvPr/>
        </p:nvSpPr>
        <p:spPr>
          <a:xfrm>
            <a:off x="583894" y="6525108"/>
            <a:ext cx="2027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CFF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FC747A-6393-4046-9EA4-68613B11993F}"/>
              </a:ext>
            </a:extLst>
          </p:cNvPr>
          <p:cNvSpPr txBox="1"/>
          <p:nvPr/>
        </p:nvSpPr>
        <p:spPr>
          <a:xfrm>
            <a:off x="2809655" y="6535062"/>
            <a:ext cx="2027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SC=GCL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9DB364-1B88-4624-B1D3-05AF209879DD}"/>
              </a:ext>
            </a:extLst>
          </p:cNvPr>
          <p:cNvSpPr txBox="1"/>
          <p:nvPr/>
        </p:nvSpPr>
        <p:spPr>
          <a:xfrm>
            <a:off x="4864139" y="6515775"/>
            <a:ext cx="2027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Concrete Canvas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50E1CB-9A1A-48A0-9570-884365628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27" y="1083622"/>
            <a:ext cx="359301" cy="48471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0C531C4-FC58-482B-8D44-0AF473D4C9AD}"/>
              </a:ext>
            </a:extLst>
          </p:cNvPr>
          <p:cNvSpPr txBox="1"/>
          <p:nvPr/>
        </p:nvSpPr>
        <p:spPr>
          <a:xfrm>
            <a:off x="7729683" y="93257"/>
            <a:ext cx="3849842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white"/>
                </a:solidFill>
                <a:latin typeface="Calibri" panose="020F0502020204030204"/>
              </a:rPr>
              <a:t>Соотношение объёмного содержания цементной смеси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white"/>
                </a:solidFill>
                <a:latin typeface="Calibri" panose="020F0502020204030204"/>
              </a:rPr>
              <a:t>и прочности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white"/>
                </a:solidFill>
                <a:latin typeface="Calibri" panose="020F0502020204030204"/>
              </a:rPr>
              <a:t>на изгиб 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1ED92F-1E5D-469B-A6DA-62B4843FC092}"/>
              </a:ext>
            </a:extLst>
          </p:cNvPr>
          <p:cNvSpPr txBox="1"/>
          <p:nvPr/>
        </p:nvSpPr>
        <p:spPr>
          <a:xfrm>
            <a:off x="7403089" y="3427112"/>
            <a:ext cx="47889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Высокое объёмное содержание сухой цементной смеси = высокая прочность на изгиб</a:t>
            </a:r>
            <a:endParaRPr lang="en-GB" sz="2000" dirty="0">
              <a:solidFill>
                <a:prstClr val="white"/>
              </a:solidFill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Низкое объёмное содержание сухой цементной смеси = </a:t>
            </a:r>
            <a:r>
              <a:rPr lang="ru-RU" sz="2000" dirty="0">
                <a:solidFill>
                  <a:prstClr val="white"/>
                </a:solidFill>
                <a:latin typeface="Calibri Light"/>
              </a:rPr>
              <a:t>низкая прочность на изгиб</a:t>
            </a:r>
            <a:endParaRPr lang="en-GB" sz="2000" dirty="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973" y="260020"/>
            <a:ext cx="663972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+mj-lt"/>
              </a:rPr>
              <a:t>Соотношение объемного содержания цементной смеси ГЦКМ и начальной прочности на изгиб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9992" y="6190469"/>
            <a:ext cx="684971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Объёмное содержание цементной смеси ГЦКМ в сухом виде (среднее значение) </a:t>
            </a:r>
            <a:r>
              <a:rPr lang="mr-IN" sz="1400" b="1" dirty="0">
                <a:latin typeface="+mj-lt"/>
              </a:rPr>
              <a:t>–</a:t>
            </a:r>
            <a:r>
              <a:rPr lang="ru-RU" sz="1400" b="1" dirty="0">
                <a:latin typeface="+mj-lt"/>
              </a:rPr>
              <a:t> кг/м</a:t>
            </a:r>
            <a:r>
              <a:rPr lang="ru-RU" sz="1400" b="1" baseline="30000" dirty="0">
                <a:latin typeface="+mj-lt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 rot="16200000">
            <a:off x="-2769029" y="3281361"/>
            <a:ext cx="597043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+mj-lt"/>
              </a:rPr>
              <a:t>Начальная прочность на изгиб ГЦКМ </a:t>
            </a:r>
            <a:r>
              <a:rPr lang="mr-IN" sz="1400" b="1" dirty="0">
                <a:latin typeface="+mj-lt"/>
              </a:rPr>
              <a:t>–</a:t>
            </a:r>
            <a:r>
              <a:rPr lang="ru-RU" sz="1400" b="1">
                <a:latin typeface="+mj-lt"/>
              </a:rPr>
              <a:t> МПа</a:t>
            </a:r>
            <a:endParaRPr lang="ru-RU" sz="1400" b="1" baseline="30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3554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A picture containing outdoor, mountain, snow, track&#10;&#10;Description automatically generated">
            <a:extLst>
              <a:ext uri="{FF2B5EF4-FFF2-40B4-BE49-F238E27FC236}">
                <a16:creationId xmlns:a16="http://schemas.microsoft.com/office/drawing/2014/main" id="{6E83BAD0-D5F7-4835-A664-19D57BA43AA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7" r="13818" b="139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CE99F-BFB3-489D-B79E-308BB9580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357" y="527486"/>
            <a:ext cx="4020312" cy="12315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b="1" dirty="0">
                <a:latin typeface="+mn-lt"/>
              </a:rPr>
              <a:t>Важность гидратации</a:t>
            </a:r>
            <a:endParaRPr lang="en-US" b="1" dirty="0"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6AAE21-1516-44F1-B64B-5FE3C9912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3392" y="1903163"/>
            <a:ext cx="5566361" cy="3811588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</a:rPr>
              <a:t>Часто невозможно контролировать объём воды используемый для гидратации на объекте строительства.</a:t>
            </a:r>
            <a:endParaRPr lang="en-GB" sz="20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</a:rPr>
              <a:t>Благодаря своей структуре бетонное полотно</a:t>
            </a:r>
            <a:r>
              <a:rPr lang="en-US" sz="2000" dirty="0">
                <a:latin typeface="+mj-lt"/>
              </a:rPr>
              <a:t> Concrete Canvas</a:t>
            </a:r>
            <a:r>
              <a:rPr lang="ru-RU" sz="2000" dirty="0">
                <a:latin typeface="+mj-lt"/>
              </a:rPr>
              <a:t> невозможно смочить чрезмерно.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</a:rPr>
              <a:t>Поддельная продукция с низким объёмным содержанием цементной может быть чувствительна к  чрезмерному увлажнению, что может привести к разрушению материала.</a:t>
            </a:r>
            <a:endParaRPr lang="en-GB" sz="2000" dirty="0">
              <a:latin typeface="+mj-lt"/>
            </a:endParaRPr>
          </a:p>
          <a:p>
            <a:endParaRPr lang="en-GB" sz="2000" dirty="0">
              <a:latin typeface="+mj-lt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323CCDD-90FD-4631-AD1F-8542970D72BC}"/>
              </a:ext>
            </a:extLst>
          </p:cNvPr>
          <p:cNvSpPr/>
          <p:nvPr/>
        </p:nvSpPr>
        <p:spPr>
          <a:xfrm>
            <a:off x="9811673" y="4709711"/>
            <a:ext cx="1916935" cy="1850833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9046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FAF25B33-DB01-4C5A-AA7C-78A535C835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83026" y="10"/>
            <a:ext cx="7308974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776769E-CACE-4FC1-BAE6-A4528A3DC3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83025" y="3428999"/>
            <a:ext cx="7308975" cy="3428991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6AA4691C-201E-42C1-BF90-F650A0117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400" b="1" dirty="0">
                <a:latin typeface="+mn-lt"/>
              </a:rPr>
              <a:t>Испытания на изгиб - </a:t>
            </a:r>
            <a:br>
              <a:rPr lang="ru-RU" sz="3400" b="1" dirty="0">
                <a:latin typeface="+mn-lt"/>
              </a:rPr>
            </a:br>
            <a:r>
              <a:rPr lang="ru-RU" sz="3400" b="1" dirty="0">
                <a:latin typeface="+mn-lt"/>
              </a:rPr>
              <a:t>Сравнение</a:t>
            </a:r>
            <a:endParaRPr lang="en-US" sz="3400" b="1" kern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AA22FB79-EE0E-46A3-AB02-D905B79CE0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8055" y="2292589"/>
            <a:ext cx="5561709" cy="3664351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ru-RU" sz="2000" dirty="0">
                <a:latin typeface="+mj-lt"/>
              </a:rPr>
              <a:t>Нижняя фотография  – это ткань, наполненная цементной смесью, с приклеенной полиэтиленовой плёнкой</a:t>
            </a:r>
            <a:r>
              <a:rPr lang="en-US" sz="2000" dirty="0">
                <a:latin typeface="+mj-lt"/>
              </a:rPr>
              <a:t> (CFF) </a:t>
            </a:r>
            <a:r>
              <a:rPr lang="ru-RU" sz="2000" dirty="0">
                <a:latin typeface="+mj-lt"/>
              </a:rPr>
              <a:t>в затвердевшем виде.</a:t>
            </a:r>
          </a:p>
          <a:p>
            <a:pPr marL="0" indent="0">
              <a:buNone/>
            </a:pPr>
            <a:endParaRPr lang="ru-RU" sz="2000" dirty="0">
              <a:latin typeface="+mj-lt"/>
            </a:endParaRPr>
          </a:p>
          <a:p>
            <a:r>
              <a:rPr lang="ru-RU" sz="2000" dirty="0">
                <a:latin typeface="+mj-lt"/>
              </a:rPr>
              <a:t>Верхняя фотография </a:t>
            </a:r>
            <a:r>
              <a:rPr lang="mr-IN" sz="2000" dirty="0">
                <a:latin typeface="+mj-lt"/>
              </a:rPr>
              <a:t>–</a:t>
            </a:r>
            <a:r>
              <a:rPr lang="ru-RU" sz="2000" dirty="0">
                <a:latin typeface="+mj-lt"/>
              </a:rPr>
              <a:t> бетонное полотно </a:t>
            </a:r>
            <a:r>
              <a:rPr lang="en-GB" sz="2000" dirty="0">
                <a:latin typeface="+mj-lt"/>
              </a:rPr>
              <a:t>Concrete Canvas®</a:t>
            </a:r>
            <a:r>
              <a:rPr lang="ru-RU" sz="2000" dirty="0">
                <a:latin typeface="+mj-lt"/>
              </a:rPr>
              <a:t> марки СС8 (толщина </a:t>
            </a:r>
            <a:r>
              <a:rPr lang="mr-IN" sz="2000" dirty="0">
                <a:latin typeface="+mj-lt"/>
              </a:rPr>
              <a:t>–</a:t>
            </a:r>
            <a:r>
              <a:rPr lang="ru-RU" sz="2000" dirty="0">
                <a:latin typeface="+mj-lt"/>
              </a:rPr>
              <a:t> 8мм), также после затвердевания</a:t>
            </a:r>
            <a:r>
              <a:rPr lang="en-US" sz="2000" dirty="0">
                <a:latin typeface="+mj-lt"/>
              </a:rPr>
              <a:t>.</a:t>
            </a:r>
          </a:p>
          <a:p>
            <a:endParaRPr lang="en-US" sz="2000" dirty="0">
              <a:latin typeface="+mj-lt"/>
            </a:endParaRPr>
          </a:p>
          <a:p>
            <a:r>
              <a:rPr lang="ru-RU" sz="2000" dirty="0">
                <a:latin typeface="+mj-lt"/>
              </a:rPr>
              <a:t>Материал </a:t>
            </a:r>
            <a:r>
              <a:rPr lang="en-US" sz="2000" dirty="0" err="1">
                <a:latin typeface="+mj-lt"/>
              </a:rPr>
              <a:t>CFF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>
                <a:latin typeface="+mj-lt"/>
              </a:rPr>
              <a:t>характеризируется неоднородным объёмным содержанием цементной смеси и </a:t>
            </a:r>
            <a:r>
              <a:rPr lang="ru-RU" sz="2000" dirty="0" err="1">
                <a:latin typeface="+mj-lt"/>
              </a:rPr>
              <a:t>плохимми</a:t>
            </a:r>
            <a:r>
              <a:rPr lang="ru-RU" sz="2000" dirty="0">
                <a:latin typeface="+mj-lt"/>
              </a:rPr>
              <a:t> эксплуатационными характеристиками в затвердевшем виде</a:t>
            </a:r>
            <a:r>
              <a:rPr lang="en-US" sz="2000" dirty="0">
                <a:latin typeface="+mj-lt"/>
              </a:rPr>
              <a:t>.</a:t>
            </a:r>
          </a:p>
          <a:p>
            <a:endParaRPr lang="en-US" sz="20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CC5F48-1EF7-4788-B0EB-72031EF62571}"/>
              </a:ext>
            </a:extLst>
          </p:cNvPr>
          <p:cNvSpPr txBox="1"/>
          <p:nvPr/>
        </p:nvSpPr>
        <p:spPr>
          <a:xfrm>
            <a:off x="8859637" y="2827828"/>
            <a:ext cx="3177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Полотно </a:t>
            </a:r>
            <a:r>
              <a:rPr lang="en-GB" dirty="0">
                <a:solidFill>
                  <a:schemeClr val="bg1"/>
                </a:solidFill>
              </a:rPr>
              <a:t>Concrete Canvas® CC8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7CB30A-F3A8-4997-A879-86E2C78B0009}"/>
              </a:ext>
            </a:extLst>
          </p:cNvPr>
          <p:cNvSpPr txBox="1"/>
          <p:nvPr/>
        </p:nvSpPr>
        <p:spPr>
          <a:xfrm>
            <a:off x="7129708" y="6271992"/>
            <a:ext cx="4791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Ткань наполненная цементной смесью (</a:t>
            </a:r>
            <a:r>
              <a:rPr lang="en-GB" dirty="0">
                <a:solidFill>
                  <a:schemeClr val="bg1"/>
                </a:solidFill>
              </a:rPr>
              <a:t>CFF)</a:t>
            </a:r>
          </a:p>
        </p:txBody>
      </p:sp>
    </p:spTree>
    <p:extLst>
      <p:ext uri="{BB962C8B-B14F-4D97-AF65-F5344CB8AC3E}">
        <p14:creationId xmlns:p14="http://schemas.microsoft.com/office/powerpoint/2010/main" val="248811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C531C4-FC58-482B-8D44-0AF473D4C9AD}"/>
              </a:ext>
            </a:extLst>
          </p:cNvPr>
          <p:cNvSpPr txBox="1"/>
          <p:nvPr/>
        </p:nvSpPr>
        <p:spPr>
          <a:xfrm>
            <a:off x="7999761" y="93257"/>
            <a:ext cx="3843371" cy="1430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Сравнительный</a:t>
            </a:r>
            <a:r>
              <a:rPr kumimoji="0" lang="ru-RU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анализ прочности на изгиб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1ED92F-1E5D-469B-A6DA-62B4843FC092}"/>
              </a:ext>
            </a:extLst>
          </p:cNvPr>
          <p:cNvSpPr txBox="1"/>
          <p:nvPr/>
        </p:nvSpPr>
        <p:spPr>
          <a:xfrm>
            <a:off x="7403089" y="1987006"/>
            <a:ext cx="478891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Наилучшим показателем эксплуатационных качеств материала</a:t>
            </a:r>
            <a:r>
              <a:rPr kumimoji="0" lang="ru-RU" sz="2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является </a:t>
            </a:r>
            <a:r>
              <a:rPr kumimoji="0" lang="ru-RU" sz="2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прочност</a:t>
            </a:r>
            <a:r>
              <a:rPr lang="ru-RU" sz="2000" dirty="0">
                <a:solidFill>
                  <a:prstClr val="white"/>
                </a:solidFill>
                <a:latin typeface="+mj-lt"/>
              </a:rPr>
              <a:t>ь</a:t>
            </a:r>
            <a:r>
              <a:rPr kumimoji="0" lang="ru-RU" sz="2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на изгиб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000" dirty="0">
              <a:solidFill>
                <a:prstClr val="white"/>
              </a:solidFill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Данный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анализ оценивает и полимерные и цемент</a:t>
            </a:r>
            <a:r>
              <a:rPr lang="ru-RU" sz="2000" dirty="0" err="1">
                <a:solidFill>
                  <a:prstClr val="white"/>
                </a:solidFill>
                <a:latin typeface="+mj-lt"/>
              </a:rPr>
              <a:t>ные</a:t>
            </a:r>
            <a:r>
              <a:rPr kumimoji="0" lang="ru-RU" sz="2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составляющие компоненты материала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000" dirty="0">
              <a:solidFill>
                <a:prstClr val="white"/>
              </a:solidFill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Бетонное п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олотно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Concrete Canvas®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марки</a:t>
            </a:r>
            <a:r>
              <a:rPr kumimoji="0" lang="ru-RU" sz="2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CC5 (</a:t>
            </a:r>
            <a:r>
              <a:rPr lang="ru-RU" sz="2000" dirty="0">
                <a:solidFill>
                  <a:prstClr val="white"/>
                </a:solidFill>
                <a:latin typeface="+mj-lt"/>
              </a:rPr>
              <a:t>толщина </a:t>
            </a:r>
            <a:r>
              <a:rPr lang="mr-IN" sz="2000" dirty="0">
                <a:solidFill>
                  <a:prstClr val="white"/>
                </a:solidFill>
                <a:latin typeface="+mj-lt"/>
              </a:rPr>
              <a:t>–</a:t>
            </a:r>
            <a:r>
              <a:rPr lang="ru-RU" sz="2000" dirty="0">
                <a:solidFill>
                  <a:prstClr val="white"/>
                </a:solidFill>
                <a:latin typeface="+mj-lt"/>
              </a:rPr>
              <a:t> </a:t>
            </a:r>
            <a:r>
              <a:rPr lang="ru-RU" sz="2000" dirty="0" err="1">
                <a:solidFill>
                  <a:prstClr val="white"/>
                </a:solidFill>
                <a:latin typeface="+mj-lt"/>
              </a:rPr>
              <a:t>5мм</a:t>
            </a:r>
            <a:r>
              <a:rPr lang="ru-RU" sz="2000" dirty="0">
                <a:solidFill>
                  <a:prstClr val="white"/>
                </a:solidFill>
                <a:latin typeface="+mj-lt"/>
              </a:rPr>
              <a:t>) с большим разрывом превосходит поддельную продукцию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D83473-B2C2-4A55-8FDE-11A463B29D2C}"/>
              </a:ext>
            </a:extLst>
          </p:cNvPr>
          <p:cNvSpPr txBox="1"/>
          <p:nvPr/>
        </p:nvSpPr>
        <p:spPr>
          <a:xfrm>
            <a:off x="524107" y="367990"/>
            <a:ext cx="6032810" cy="592129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39973" y="260020"/>
            <a:ext cx="663972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+mj-lt"/>
              </a:rPr>
              <a:t>Сравнительный анализ </a:t>
            </a:r>
          </a:p>
          <a:p>
            <a:pPr algn="ctr"/>
            <a:r>
              <a:rPr lang="ru-RU" sz="2400" b="1" dirty="0">
                <a:latin typeface="+mj-lt"/>
              </a:rPr>
              <a:t>начальной прочности на изгиб - МПа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-2007520" y="3562654"/>
            <a:ext cx="532738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+mj-lt"/>
              </a:rPr>
              <a:t>Начальная прочность на изгиб - МПа</a:t>
            </a:r>
          </a:p>
        </p:txBody>
      </p:sp>
    </p:spTree>
    <p:extLst>
      <p:ext uri="{BB962C8B-B14F-4D97-AF65-F5344CB8AC3E}">
        <p14:creationId xmlns:p14="http://schemas.microsoft.com/office/powerpoint/2010/main" val="956335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1ED92F-1E5D-469B-A6DA-62B4843FC092}"/>
              </a:ext>
            </a:extLst>
          </p:cNvPr>
          <p:cNvSpPr txBox="1"/>
          <p:nvPr/>
        </p:nvSpPr>
        <p:spPr>
          <a:xfrm>
            <a:off x="7403089" y="2417037"/>
            <a:ext cx="478891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При высоком водоцементном соотношении (= избыток воды) стойкость к истиранию резко снижается.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Объёмное содержание сухой цементной смеси также оказывает значительное влияние на стойкость к истиранию</a:t>
            </a:r>
            <a:r>
              <a:rPr lang="en-GB" sz="2000" dirty="0">
                <a:solidFill>
                  <a:prstClr val="white"/>
                </a:solidFill>
                <a:latin typeface="+mj-lt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AE280C-D86D-4267-9988-42C340D7F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68" y="186477"/>
            <a:ext cx="5910263" cy="6485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C531C4-FC58-482B-8D44-0AF473D4C9AD}"/>
              </a:ext>
            </a:extLst>
          </p:cNvPr>
          <p:cNvSpPr txBox="1"/>
          <p:nvPr/>
        </p:nvSpPr>
        <p:spPr>
          <a:xfrm>
            <a:off x="7999761" y="93257"/>
            <a:ext cx="4192239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Сравнительный</a:t>
            </a:r>
            <a:r>
              <a:rPr kumimoji="0" lang="ru-RU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анализ стойкости к истиранию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973" y="260020"/>
            <a:ext cx="663972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+mj-lt"/>
              </a:rPr>
              <a:t>Сравнительный анализ </a:t>
            </a:r>
          </a:p>
          <a:p>
            <a:pPr algn="ctr"/>
            <a:r>
              <a:rPr lang="ru-RU" sz="2400" b="1" dirty="0">
                <a:latin typeface="+mj-lt"/>
              </a:rPr>
              <a:t>стойкости к истиранию </a:t>
            </a:r>
            <a:r>
              <a:rPr lang="mr-IN" sz="2400" b="1" dirty="0">
                <a:latin typeface="+mj-lt"/>
              </a:rPr>
              <a:t>–</a:t>
            </a:r>
            <a:r>
              <a:rPr lang="ru-RU" sz="2400" b="1" dirty="0">
                <a:latin typeface="+mj-lt"/>
              </a:rPr>
              <a:t> мм/1000 циклов</a:t>
            </a:r>
          </a:p>
        </p:txBody>
      </p:sp>
    </p:spTree>
    <p:extLst>
      <p:ext uri="{BB962C8B-B14F-4D97-AF65-F5344CB8AC3E}">
        <p14:creationId xmlns:p14="http://schemas.microsoft.com/office/powerpoint/2010/main" val="3433776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1ED92F-1E5D-469B-A6DA-62B4843FC092}"/>
              </a:ext>
            </a:extLst>
          </p:cNvPr>
          <p:cNvSpPr txBox="1"/>
          <p:nvPr/>
        </p:nvSpPr>
        <p:spPr>
          <a:xfrm>
            <a:off x="7403089" y="1987006"/>
            <a:ext cx="478891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Уровень прочности на сжатие регулируется водоцементным соотношением</a:t>
            </a:r>
            <a:r>
              <a:rPr lang="en-GB" sz="2000" dirty="0">
                <a:solidFill>
                  <a:prstClr val="white"/>
                </a:solidFill>
                <a:latin typeface="+mj-lt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Взаимоотношение между водоцементным соотношением и прочностью на сжатие нелинейное.</a:t>
            </a:r>
            <a:endParaRPr lang="en-GB" sz="2000" dirty="0">
              <a:solidFill>
                <a:prstClr val="white"/>
              </a:solidFill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prstClr val="white"/>
                </a:solidFill>
                <a:latin typeface="+mj-lt"/>
              </a:rPr>
              <a:t>Соответственно, небольшое снижение объёмного содержания смеси приводит к весьма значительному падению эффективности эксплуатационных качеств материала.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49653B-28A8-4AF9-8FE4-B1A8BCBF3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39" y="250800"/>
            <a:ext cx="6152784" cy="66506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C531C4-FC58-482B-8D44-0AF473D4C9AD}"/>
              </a:ext>
            </a:extLst>
          </p:cNvPr>
          <p:cNvSpPr txBox="1"/>
          <p:nvPr/>
        </p:nvSpPr>
        <p:spPr>
          <a:xfrm>
            <a:off x="7999761" y="93257"/>
            <a:ext cx="3843371" cy="1430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Сравнительный</a:t>
            </a:r>
            <a:r>
              <a:rPr kumimoji="0" lang="ru-RU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анализ прочности на сжатие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973" y="260020"/>
            <a:ext cx="663972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+mj-lt"/>
              </a:rPr>
              <a:t>Сравнительный анализ </a:t>
            </a:r>
          </a:p>
          <a:p>
            <a:pPr algn="ctr"/>
            <a:r>
              <a:rPr lang="ru-RU" sz="2400" b="1" dirty="0">
                <a:latin typeface="+mj-lt"/>
              </a:rPr>
              <a:t>прочности на сжатие - МПа</a:t>
            </a:r>
          </a:p>
        </p:txBody>
      </p:sp>
    </p:spTree>
    <p:extLst>
      <p:ext uri="{BB962C8B-B14F-4D97-AF65-F5344CB8AC3E}">
        <p14:creationId xmlns:p14="http://schemas.microsoft.com/office/powerpoint/2010/main" val="2453427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061BA2E-A388-41C5-B73A-B0FEB6B10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 descr="A picture containing building, person, sitting, street&#10;&#10;Description automatically generated">
            <a:extLst>
              <a:ext uri="{FF2B5EF4-FFF2-40B4-BE49-F238E27FC236}">
                <a16:creationId xmlns:a16="http://schemas.microsoft.com/office/drawing/2014/main" id="{D3440E9E-D03C-4523-9520-7B0AD5B85E0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0" r="-2" b="-2"/>
          <a:stretch/>
        </p:blipFill>
        <p:spPr>
          <a:xfrm>
            <a:off x="-1" y="10"/>
            <a:ext cx="6096001" cy="6857990"/>
          </a:xfrm>
          <a:prstGeom prst="rect">
            <a:avLst/>
          </a:prstGeom>
        </p:spPr>
      </p:pic>
      <p:pic>
        <p:nvPicPr>
          <p:cNvPr id="10" name="Content Placeholder 9" descr="A picture containing indoor, sitting, small, sink&#10;&#10;Description automatically generated">
            <a:extLst>
              <a:ext uri="{FF2B5EF4-FFF2-40B4-BE49-F238E27FC236}">
                <a16:creationId xmlns:a16="http://schemas.microsoft.com/office/drawing/2014/main" id="{5FDE0076-60F6-406F-B45C-C6578931906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1665"/>
          <a:stretch/>
        </p:blipFill>
        <p:spPr>
          <a:xfrm>
            <a:off x="6094476" y="10"/>
            <a:ext cx="6094477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6E192A2-3ED3-4081-8A86-A22B51141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152902" y="-1181101"/>
            <a:ext cx="3886200" cy="12192001"/>
          </a:xfrm>
          <a:prstGeom prst="rect">
            <a:avLst/>
          </a:prstGeom>
          <a:gradFill>
            <a:gsLst>
              <a:gs pos="41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AC6746-6EE1-4F99-A3FB-E9C91FD10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9991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+mn-lt"/>
              </a:rPr>
              <a:t>Сравнительный анализ прочности на разрыв</a:t>
            </a:r>
            <a:endParaRPr lang="en-US" sz="3200" b="1" kern="1200" dirty="0">
              <a:solidFill>
                <a:schemeClr val="bg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575039"/>
            <a:ext cx="97840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920BD6-D114-470B-9EFE-79E890FE85C8}"/>
              </a:ext>
            </a:extLst>
          </p:cNvPr>
          <p:cNvSpPr txBox="1"/>
          <p:nvPr/>
        </p:nvSpPr>
        <p:spPr>
          <a:xfrm>
            <a:off x="127285" y="146611"/>
            <a:ext cx="3212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Бетонное полотно </a:t>
            </a:r>
            <a:r>
              <a:rPr lang="en-GB" dirty="0">
                <a:solidFill>
                  <a:schemeClr val="bg1"/>
                </a:solidFill>
              </a:rPr>
              <a:t>Concrete Canvas®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CC5</a:t>
            </a:r>
            <a:r>
              <a:rPr lang="ru-RU" dirty="0">
                <a:solidFill>
                  <a:schemeClr val="bg1"/>
                </a:solidFill>
              </a:rPr>
              <a:t> (толщина </a:t>
            </a:r>
            <a:r>
              <a:rPr lang="mr-IN" dirty="0">
                <a:solidFill>
                  <a:schemeClr val="bg1"/>
                </a:solidFill>
              </a:rPr>
              <a:t>–</a:t>
            </a:r>
            <a:r>
              <a:rPr lang="ru-RU" dirty="0">
                <a:solidFill>
                  <a:schemeClr val="bg1"/>
                </a:solidFill>
              </a:rPr>
              <a:t> 5мм) во время испытания на разрыв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E3941B-F1ED-4B52-ACE7-B01C25C14B1E}"/>
              </a:ext>
            </a:extLst>
          </p:cNvPr>
          <p:cNvSpPr txBox="1"/>
          <p:nvPr/>
        </p:nvSpPr>
        <p:spPr>
          <a:xfrm>
            <a:off x="8859636" y="4258183"/>
            <a:ext cx="3129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Ткань, наполненная цементной смесью 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CFF</a:t>
            </a:r>
            <a:r>
              <a:rPr lang="en-GB" dirty="0">
                <a:solidFill>
                  <a:schemeClr val="bg1"/>
                </a:solidFill>
              </a:rPr>
              <a:t>)</a:t>
            </a:r>
            <a:r>
              <a:rPr lang="ru-RU" dirty="0">
                <a:solidFill>
                  <a:schemeClr val="bg1"/>
                </a:solidFill>
              </a:rPr>
              <a:t>,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во время испытания на разрыв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806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6D67E895-5065-4935-809E-921CECA0E8D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2" r="21472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E8139D-C3A7-4F98-9A5E-85A923650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9926" y="2196841"/>
            <a:ext cx="6093788" cy="3811588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+mj-lt"/>
              </a:rPr>
              <a:t>Бетонное полотно </a:t>
            </a:r>
            <a:r>
              <a:rPr lang="en-GB" sz="2400" dirty="0">
                <a:latin typeface="+mj-lt"/>
              </a:rPr>
              <a:t>Concrete Canvas® </a:t>
            </a:r>
            <a:r>
              <a:rPr lang="mr-IN" sz="2400" dirty="0">
                <a:latin typeface="+mj-lt"/>
              </a:rPr>
              <a:t>–</a:t>
            </a:r>
            <a:r>
              <a:rPr lang="en-GB" sz="2400" dirty="0">
                <a:latin typeface="+mj-lt"/>
              </a:rPr>
              <a:t> </a:t>
            </a:r>
            <a:r>
              <a:rPr lang="ru-RU" sz="2400" dirty="0">
                <a:latin typeface="+mj-lt"/>
              </a:rPr>
              <a:t>единственный настоящий </a:t>
            </a:r>
            <a:r>
              <a:rPr lang="en-GB" sz="2400" dirty="0">
                <a:latin typeface="+mj-lt"/>
              </a:rPr>
              <a:t> </a:t>
            </a:r>
            <a:r>
              <a:rPr lang="ru-RU" sz="2400" b="1" dirty="0" err="1">
                <a:latin typeface="+mj-lt"/>
              </a:rPr>
              <a:t>Г</a:t>
            </a:r>
            <a:r>
              <a:rPr lang="ru-RU" sz="2400" dirty="0" err="1">
                <a:latin typeface="+mj-lt"/>
              </a:rPr>
              <a:t>еосинтетический</a:t>
            </a:r>
            <a:r>
              <a:rPr lang="ru-RU" sz="2400" dirty="0">
                <a:latin typeface="+mj-lt"/>
              </a:rPr>
              <a:t> </a:t>
            </a:r>
            <a:r>
              <a:rPr lang="ru-RU" sz="2400" b="1" dirty="0">
                <a:latin typeface="+mj-lt"/>
              </a:rPr>
              <a:t>Ц</a:t>
            </a:r>
            <a:r>
              <a:rPr lang="ru-RU" sz="2400" dirty="0">
                <a:latin typeface="+mj-lt"/>
              </a:rPr>
              <a:t>ементный </a:t>
            </a:r>
            <a:r>
              <a:rPr lang="ru-RU" sz="2400" b="1" dirty="0">
                <a:latin typeface="+mj-lt"/>
              </a:rPr>
              <a:t>К</a:t>
            </a:r>
            <a:r>
              <a:rPr lang="ru-RU" sz="2400" dirty="0">
                <a:latin typeface="+mj-lt"/>
              </a:rPr>
              <a:t>омпозитный </a:t>
            </a:r>
            <a:r>
              <a:rPr lang="ru-RU" sz="2400" b="1" dirty="0">
                <a:latin typeface="+mj-lt"/>
              </a:rPr>
              <a:t>М</a:t>
            </a:r>
            <a:r>
              <a:rPr lang="ru-RU" sz="2400" dirty="0">
                <a:latin typeface="+mj-lt"/>
              </a:rPr>
              <a:t>ат (ГЦКМ)</a:t>
            </a:r>
            <a:r>
              <a:rPr lang="en-GB" sz="2400" dirty="0">
                <a:latin typeface="+mj-lt"/>
              </a:rPr>
              <a:t>.</a:t>
            </a:r>
          </a:p>
          <a:p>
            <a:endParaRPr lang="en-GB" sz="2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+mj-lt"/>
              </a:rPr>
              <a:t>Материал получил </a:t>
            </a:r>
            <a:r>
              <a:rPr lang="en-GB" sz="2400" dirty="0">
                <a:latin typeface="+mj-lt"/>
              </a:rPr>
              <a:t>95 </a:t>
            </a:r>
            <a:r>
              <a:rPr lang="ru-RU" sz="2400" dirty="0">
                <a:latin typeface="+mj-lt"/>
              </a:rPr>
              <a:t>патентов, были уложены миллионы квадратных метров по всему миру</a:t>
            </a:r>
            <a:r>
              <a:rPr lang="en-GB" sz="2400" dirty="0">
                <a:latin typeface="+mj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+mj-lt"/>
              </a:rPr>
              <a:t>На рынке появились низкокачественная, поддельная продукция.</a:t>
            </a:r>
            <a:endParaRPr lang="en-GB" sz="2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823EC6-5313-4372-99B6-2E610BC6BB2E}"/>
              </a:ext>
            </a:extLst>
          </p:cNvPr>
          <p:cNvSpPr txBox="1"/>
          <p:nvPr/>
        </p:nvSpPr>
        <p:spPr>
          <a:xfrm>
            <a:off x="481029" y="967154"/>
            <a:ext cx="4776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Оригинальный материал</a:t>
            </a:r>
            <a:endParaRPr lang="en-GB" sz="3200" b="1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EF05F1F5-288B-41A1-97E1-3E6933F1E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092" y="5052146"/>
            <a:ext cx="645090" cy="86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8959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407945CE-6347-4496-90B3-52C6F58119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7586" y="12945"/>
            <a:ext cx="6044414" cy="4180340"/>
          </a:xfrm>
        </p:spPr>
      </p:pic>
      <p:pic>
        <p:nvPicPr>
          <p:cNvPr id="13" name="Content Placeholder 12" descr="A close up of a rock&#10;&#10;Description automatically generated">
            <a:extLst>
              <a:ext uri="{FF2B5EF4-FFF2-40B4-BE49-F238E27FC236}">
                <a16:creationId xmlns:a16="http://schemas.microsoft.com/office/drawing/2014/main" id="{787D6757-F830-4136-835D-8E5365E1D2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785"/>
            <a:ext cx="6044413" cy="4178101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75021CB-C672-4AE2-BE38-E78613DB5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94" y="4535081"/>
            <a:ext cx="11869513" cy="131764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ru-RU" sz="6000" b="1" dirty="0">
                <a:latin typeface="+mn-lt"/>
              </a:rPr>
              <a:t>Сравнение поддельной продукции с Бетонным полотном</a:t>
            </a:r>
            <a:r>
              <a:rPr lang="en-US" sz="6000" b="1" dirty="0">
                <a:latin typeface="+mn-lt"/>
              </a:rPr>
              <a:t> Concrete Canvas</a:t>
            </a:r>
            <a:endParaRPr lang="en-US" sz="6000" b="1" kern="120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D8791FB-3A03-4E1C-BC74-1C0468BB5F97}"/>
              </a:ext>
            </a:extLst>
          </p:cNvPr>
          <p:cNvSpPr txBox="1"/>
          <p:nvPr/>
        </p:nvSpPr>
        <p:spPr>
          <a:xfrm>
            <a:off x="0" y="12945"/>
            <a:ext cx="6044415" cy="769441"/>
          </a:xfrm>
          <a:prstGeom prst="rect">
            <a:avLst/>
          </a:prstGeom>
          <a:solidFill>
            <a:schemeClr val="bg1">
              <a:lumMod val="75000"/>
              <a:lumOff val="25000"/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 </a:t>
            </a:r>
            <a:r>
              <a:rPr lang="ru-RU" sz="4400" dirty="0"/>
              <a:t>Поддельная продукция</a:t>
            </a:r>
            <a:endParaRPr lang="en-GB" sz="4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ED8041-E942-43D7-9D3C-8B4C3C7F9996}"/>
              </a:ext>
            </a:extLst>
          </p:cNvPr>
          <p:cNvSpPr txBox="1"/>
          <p:nvPr/>
        </p:nvSpPr>
        <p:spPr>
          <a:xfrm>
            <a:off x="6147586" y="45355"/>
            <a:ext cx="6044411" cy="1446550"/>
          </a:xfrm>
          <a:prstGeom prst="rect">
            <a:avLst/>
          </a:prstGeom>
          <a:solidFill>
            <a:schemeClr val="bg1">
              <a:lumMod val="75000"/>
              <a:lumOff val="25000"/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 </a:t>
            </a:r>
            <a:r>
              <a:rPr lang="ru-RU" sz="4400" dirty="0"/>
              <a:t>Бетонное полотно </a:t>
            </a:r>
            <a:r>
              <a:rPr lang="en-GB" sz="4400" dirty="0"/>
              <a:t>Concrete Canvas®</a:t>
            </a:r>
          </a:p>
        </p:txBody>
      </p:sp>
    </p:spTree>
    <p:extLst>
      <p:ext uri="{BB962C8B-B14F-4D97-AF65-F5344CB8AC3E}">
        <p14:creationId xmlns:p14="http://schemas.microsoft.com/office/powerpoint/2010/main" val="1641698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54472B-E003-473D-8B05-7BC305393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953" y="2073715"/>
            <a:ext cx="9699601" cy="2993042"/>
          </a:xfrm>
        </p:spPr>
        <p:txBody>
          <a:bodyPr anchor="ctr">
            <a:normAutofit fontScale="90000"/>
          </a:bodyPr>
          <a:lstStyle/>
          <a:p>
            <a:r>
              <a:rPr lang="ru-RU" sz="4200" dirty="0">
                <a:solidFill>
                  <a:schemeClr val="bg1"/>
                </a:solidFill>
              </a:rPr>
              <a:t>Низкое качество разработки и производства</a:t>
            </a:r>
            <a:br>
              <a:rPr lang="en-GB" sz="4200" dirty="0">
                <a:solidFill>
                  <a:schemeClr val="bg1"/>
                </a:solidFill>
              </a:rPr>
            </a:br>
            <a:r>
              <a:rPr lang="en-GB" sz="4200" dirty="0">
                <a:solidFill>
                  <a:schemeClr val="bg1"/>
                </a:solidFill>
              </a:rPr>
              <a:t>=</a:t>
            </a:r>
            <a:br>
              <a:rPr lang="en-GB" sz="4200" dirty="0">
                <a:solidFill>
                  <a:schemeClr val="bg1"/>
                </a:solidFill>
              </a:rPr>
            </a:br>
            <a:r>
              <a:rPr lang="ru-RU" sz="4200" dirty="0">
                <a:solidFill>
                  <a:schemeClr val="bg1"/>
                </a:solidFill>
              </a:rPr>
              <a:t>Низкокачественная продукция</a:t>
            </a:r>
            <a:br>
              <a:rPr lang="en-GB" sz="4200" dirty="0">
                <a:solidFill>
                  <a:schemeClr val="bg1"/>
                </a:solidFill>
              </a:rPr>
            </a:br>
            <a:r>
              <a:rPr lang="en-GB" sz="4200" dirty="0">
                <a:solidFill>
                  <a:schemeClr val="bg1"/>
                </a:solidFill>
              </a:rPr>
              <a:t>=</a:t>
            </a:r>
            <a:br>
              <a:rPr lang="en-GB" sz="4200" dirty="0">
                <a:solidFill>
                  <a:schemeClr val="bg1"/>
                </a:solidFill>
              </a:rPr>
            </a:br>
            <a:r>
              <a:rPr lang="ru-RU" sz="4200" dirty="0">
                <a:solidFill>
                  <a:schemeClr val="bg1"/>
                </a:solidFill>
              </a:rPr>
              <a:t>Низкая эксплуатационная работоспособность</a:t>
            </a:r>
            <a:endParaRPr lang="en-GB" sz="42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BD432D-FAB3-4B5D-BF27-4DA7C75B3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6D6B450-4278-45B8-88C7-C061710E3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399233" y="1883640"/>
            <a:ext cx="693576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4234A4C-A256-4139-A5F4-27078F0D6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399233" y="5066757"/>
            <a:ext cx="693576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844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 up&#10;&#10;Description automatically generated">
            <a:extLst>
              <a:ext uri="{FF2B5EF4-FFF2-40B4-BE49-F238E27FC236}">
                <a16:creationId xmlns:a16="http://schemas.microsoft.com/office/drawing/2014/main" id="{0E42AF4E-C126-4CEE-9E4B-00FEC79539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1" r="-1" b="12893"/>
          <a:stretch/>
        </p:blipFill>
        <p:spPr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53E70D-CD0A-44E1-B1CE-53A0289FE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807" y="0"/>
            <a:ext cx="4782458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br>
              <a:rPr lang="en-US" sz="3200" b="1" dirty="0">
                <a:latin typeface="+mn-lt"/>
              </a:rPr>
            </a:br>
            <a:br>
              <a:rPr lang="en-US" sz="3200" b="1" dirty="0">
                <a:latin typeface="+mn-lt"/>
              </a:rPr>
            </a:br>
            <a:r>
              <a:rPr lang="ru-RU" sz="3200" b="1" dirty="0">
                <a:latin typeface="+mn-lt"/>
              </a:rPr>
              <a:t>1. Прочность на изгиб</a:t>
            </a:r>
            <a:r>
              <a:rPr lang="en-US" sz="3200" b="1" dirty="0">
                <a:latin typeface="+mn-lt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978EE-CB78-4AF9-BCDE-EB7D104C57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379" y="1704362"/>
            <a:ext cx="4782458" cy="477611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ru-RU" sz="1800" dirty="0">
                <a:latin typeface="+mj-lt"/>
              </a:rPr>
              <a:t>Исходный уровень прочности на изгиб является показателем эксплуатационных качеств цементного компонента бетонного полотна ГЦКМ.</a:t>
            </a:r>
            <a:endParaRPr lang="en-US" sz="1800" dirty="0">
              <a:latin typeface="+mj-lt"/>
            </a:endParaRPr>
          </a:p>
          <a:p>
            <a:endParaRPr lang="en-US" sz="1800" dirty="0">
              <a:latin typeface="+mj-lt"/>
            </a:endParaRPr>
          </a:p>
          <a:p>
            <a:r>
              <a:rPr lang="ru-RU" sz="1800" dirty="0">
                <a:latin typeface="+mj-lt"/>
              </a:rPr>
              <a:t>Производители поддельной продукции не разглашают данные об уровне исходной прочности на изгиб в связи с низким качеством цементного компонента в составе и, как следствие, подверженности переувлажнению</a:t>
            </a:r>
            <a:r>
              <a:rPr lang="en-US" sz="1800" dirty="0">
                <a:latin typeface="+mj-lt"/>
              </a:rPr>
              <a:t>.</a:t>
            </a:r>
          </a:p>
          <a:p>
            <a:endParaRPr lang="en-US" sz="1800" dirty="0">
              <a:latin typeface="+mj-lt"/>
            </a:endParaRPr>
          </a:p>
          <a:p>
            <a:r>
              <a:rPr lang="ru-RU" sz="1800" dirty="0">
                <a:latin typeface="+mj-lt"/>
              </a:rPr>
              <a:t>Представление данных только об уровне конечной прочности на изгиб связано с тем, что эксплуатационные характеристики поддельной продукции основаны только на свойства </a:t>
            </a:r>
            <a:r>
              <a:rPr lang="ru-RU" sz="1800" dirty="0" err="1">
                <a:latin typeface="+mj-lt"/>
              </a:rPr>
              <a:t>геотекстиля</a:t>
            </a:r>
            <a:r>
              <a:rPr lang="en-US" sz="1800" dirty="0">
                <a:latin typeface="+mj-lt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3904C5-CC90-4535-ADC1-B441874786A4}"/>
              </a:ext>
            </a:extLst>
          </p:cNvPr>
          <p:cNvSpPr txBox="1"/>
          <p:nvPr/>
        </p:nvSpPr>
        <p:spPr>
          <a:xfrm>
            <a:off x="9914021" y="4367463"/>
            <a:ext cx="2277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Поддельная продукция после укладки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44660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E42AF4E-C126-4CEE-9E4B-00FEC79539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0555" y="0"/>
            <a:ext cx="10251445" cy="6857985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53E70D-CD0A-44E1-B1CE-53A0289FE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807" y="0"/>
            <a:ext cx="4782458" cy="1325563"/>
          </a:xfrm>
        </p:spPr>
        <p:txBody>
          <a:bodyPr vert="horz" lIns="91440" tIns="45720" rIns="91440" bIns="45720" rtlCol="0" anchor="b">
            <a:noAutofit/>
          </a:bodyPr>
          <a:lstStyle/>
          <a:p>
            <a:br>
              <a:rPr lang="en-US" sz="3200" b="1" dirty="0">
                <a:latin typeface="+mn-lt"/>
              </a:rPr>
            </a:br>
            <a:br>
              <a:rPr lang="en-US" sz="3200" b="1" dirty="0">
                <a:latin typeface="+mn-lt"/>
              </a:rPr>
            </a:br>
            <a:r>
              <a:rPr lang="ru-RU" sz="3200" b="1" dirty="0">
                <a:latin typeface="+mn-lt"/>
              </a:rPr>
              <a:t>2. Объёмное содержание сухой цементной смеси</a:t>
            </a:r>
            <a:r>
              <a:rPr lang="en-US" sz="3200" b="1" dirty="0">
                <a:latin typeface="+mn-lt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978EE-CB78-4AF9-BCDE-EB7D104C57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8807" y="1619957"/>
            <a:ext cx="5042675" cy="414046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ru-RU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Производители поддельной продукции искусственно увеличивают объёмное содержание смеси путем сжатия материала в конце производственного процесса</a:t>
            </a: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0" indent="0">
              <a:buNone/>
            </a:pPr>
            <a:endParaRPr lang="en-US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ru-RU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Соответственно, при транспортировке и других  манипуляциях с материалом объёмное содержание смеси возвращается к начальному значению.</a:t>
            </a:r>
            <a:endParaRPr lang="en-US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ru-RU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Это приводит к высокому (=нежелательному) водоцементному соотношению после гидратации на строительном объекте, и, как следствие, неудовлетворительным эксплуатационным характеристикам</a:t>
            </a: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0408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E42AF4E-C126-4CEE-9E4B-00FEC79539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6640" y="0"/>
            <a:ext cx="11006371" cy="685800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53E70D-CD0A-44E1-B1CE-53A0289FE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379" y="0"/>
            <a:ext cx="4782458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br>
              <a:rPr lang="en-US" sz="3200" b="1" dirty="0">
                <a:latin typeface="+mn-lt"/>
              </a:rPr>
            </a:br>
            <a:br>
              <a:rPr lang="en-US" sz="3200" b="1" dirty="0">
                <a:latin typeface="+mn-lt"/>
              </a:rPr>
            </a:br>
            <a:r>
              <a:rPr lang="ru-RU" sz="3200" b="1" dirty="0">
                <a:latin typeface="+mn-lt"/>
              </a:rPr>
              <a:t>3. Прочность на сжатие</a:t>
            </a:r>
            <a:endParaRPr lang="en-US" sz="32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978EE-CB78-4AF9-BCDE-EB7D104C57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379" y="1648092"/>
            <a:ext cx="5042675" cy="445806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ru-RU" sz="1800" dirty="0">
                <a:latin typeface="+mj-lt"/>
              </a:rPr>
              <a:t>Производители поддельной продукции публикуют данные о прочности на сжатие, основанные на результатах испытаний кубиков материала, изготовленных при оптимальном водоцементном соотношении</a:t>
            </a:r>
            <a:r>
              <a:rPr lang="en-US" sz="1800" dirty="0">
                <a:latin typeface="+mj-lt"/>
              </a:rPr>
              <a:t>.</a:t>
            </a:r>
          </a:p>
          <a:p>
            <a:endParaRPr lang="en-US" sz="1800" dirty="0">
              <a:latin typeface="+mj-lt"/>
            </a:endParaRPr>
          </a:p>
          <a:p>
            <a:r>
              <a:rPr lang="ru-RU" sz="1800" dirty="0">
                <a:latin typeface="+mj-lt"/>
              </a:rPr>
              <a:t>Лабораторные значения водоцементного соотношения на </a:t>
            </a:r>
            <a:r>
              <a:rPr lang="ru-RU" sz="1800" dirty="0" err="1">
                <a:latin typeface="+mj-lt"/>
              </a:rPr>
              <a:t>практикет</a:t>
            </a:r>
            <a:r>
              <a:rPr lang="ru-RU" sz="1800" dirty="0">
                <a:latin typeface="+mj-lt"/>
              </a:rPr>
              <a:t> недостижимы, соответственно опубликованные результаты искажают картину об эксплуатационных характеристиках материала</a:t>
            </a:r>
            <a:r>
              <a:rPr lang="en-US" sz="1800" dirty="0">
                <a:latin typeface="+mj-lt"/>
              </a:rPr>
              <a:t>.</a:t>
            </a:r>
          </a:p>
          <a:p>
            <a:endParaRPr lang="en-US" sz="1800" dirty="0">
              <a:latin typeface="+mj-lt"/>
            </a:endParaRPr>
          </a:p>
          <a:p>
            <a:r>
              <a:rPr lang="ru-RU" sz="1800" dirty="0">
                <a:latin typeface="+mj-lt"/>
              </a:rPr>
              <a:t>Соответственно, эксплуатационные качества материала на объекте строительства будут значительно хуже , чем в лабораторных условиях</a:t>
            </a:r>
            <a:r>
              <a:rPr lang="en-US" sz="18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2883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indoor, tool, table, sitting&#10;&#10;Description automatically generated">
            <a:extLst>
              <a:ext uri="{FF2B5EF4-FFF2-40B4-BE49-F238E27FC236}">
                <a16:creationId xmlns:a16="http://schemas.microsoft.com/office/drawing/2014/main" id="{B547F841-27D3-4A0E-A607-6121DA01D6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9"/>
          <a:stretch/>
        </p:blipFill>
        <p:spPr>
          <a:xfrm>
            <a:off x="20" y="0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9A0E53-E48F-4E36-95DE-5B1C7A18E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099" y="332538"/>
            <a:ext cx="11400490" cy="73845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3600" dirty="0">
                <a:solidFill>
                  <a:srgbClr val="FFFFFF"/>
                </a:solidFill>
              </a:rPr>
              <a:t>Наш ответ поддельной и контрафактной</a:t>
            </a:r>
            <a:r>
              <a:rPr lang="en-GB" sz="3600" dirty="0">
                <a:solidFill>
                  <a:srgbClr val="FFFFFF"/>
                </a:solidFill>
              </a:rPr>
              <a:t> </a:t>
            </a:r>
            <a:r>
              <a:rPr lang="ru-RU" sz="3600" dirty="0">
                <a:solidFill>
                  <a:srgbClr val="FFFFFF"/>
                </a:solidFill>
              </a:rPr>
              <a:t>продукции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3C0EE3-F572-484D-9C26-D5A745FEBB31}"/>
              </a:ext>
            </a:extLst>
          </p:cNvPr>
          <p:cNvSpPr txBox="1"/>
          <p:nvPr/>
        </p:nvSpPr>
        <p:spPr>
          <a:xfrm>
            <a:off x="236339" y="1403535"/>
            <a:ext cx="5595257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Бетонное </a:t>
            </a:r>
            <a:r>
              <a:rPr lang="ru-RU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полонто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Concrete Canvas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активно</a:t>
            </a: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защищает свою интеллектуальную собственность и законные права </a:t>
            </a: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в отношении поддельной и контрафактной 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продукции.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Если вы не общаетесь напрямую с представителями 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Concrete Canvas </a:t>
            </a: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в  Великобритании или специалистами компании ООО «</a:t>
            </a:r>
            <a:r>
              <a:rPr lang="ru-RU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Конкрит</a:t>
            </a: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Кэнвас</a:t>
            </a: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Раша», вы покупаете неоригинальное бетонное полотно </a:t>
            </a:r>
            <a:r>
              <a:rPr lang="en-GB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Concrete Canvas. 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Не будьте участником преступления и не рискуйте </a:t>
            </a: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репутацией 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вашего проекта.</a:t>
            </a:r>
          </a:p>
          <a:p>
            <a:endParaRPr lang="en-GB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Мы используем и продолжим использовать все законные способы, чтобы закрыть нелегальные производства и нарушить их цепочки поставок.</a:t>
            </a:r>
            <a:endParaRPr lang="en-GB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7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65"/>
    </mc:Choice>
    <mc:Fallback xmlns="">
      <p:transition spd="slow" advTm="31565"/>
    </mc:Fallback>
  </mc:AlternateContent>
  <p:extLst>
    <p:ext uri="{E180D4A7-C9FB-4DFB-919C-405C955672EB}">
      <p14:showEvtLst xmlns:p14="http://schemas.microsoft.com/office/powerpoint/2010/main">
        <p14:playEvt time="204" objId="9"/>
        <p14:stopEvt time="30310" objId="9"/>
      </p14:showEvt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picture containing remote&#10;&#10;Description automatically generated">
            <a:extLst>
              <a:ext uri="{FF2B5EF4-FFF2-40B4-BE49-F238E27FC236}">
                <a16:creationId xmlns:a16="http://schemas.microsoft.com/office/drawing/2014/main" id="{F1F4B5E4-1BDD-422A-9433-2DFF0EF78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1643"/>
            <a:ext cx="5753686" cy="27063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042962-D656-4CCC-B9D9-914C53DECC36}"/>
              </a:ext>
            </a:extLst>
          </p:cNvPr>
          <p:cNvSpPr txBox="1"/>
          <p:nvPr/>
        </p:nvSpPr>
        <p:spPr>
          <a:xfrm>
            <a:off x="1022068" y="2813966"/>
            <a:ext cx="682761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GB" b="0" i="0" dirty="0">
                <a:effectLst/>
                <a:latin typeface="PFBeauSansPro-SemiBold" panose="02000503000000020004" pitchFamily="2" charset="0"/>
              </a:rPr>
              <a:t>United Concrete Canvas Russia</a:t>
            </a:r>
            <a:r>
              <a:rPr lang="ru-RU" b="0" i="0" dirty="0">
                <a:effectLst/>
                <a:latin typeface="PFBeauSansPro-SemiBold" panose="02000503000000020004" pitchFamily="2" charset="0"/>
              </a:rPr>
              <a:t> / ООО «</a:t>
            </a:r>
            <a:r>
              <a:rPr lang="ru-RU" b="0" i="0" dirty="0" err="1">
                <a:effectLst/>
                <a:latin typeface="PFBeauSansPro-SemiBold" panose="02000503000000020004" pitchFamily="2" charset="0"/>
              </a:rPr>
              <a:t>Конкрит</a:t>
            </a:r>
            <a:r>
              <a:rPr lang="ru-RU" b="0" i="0" dirty="0">
                <a:effectLst/>
                <a:latin typeface="PFBeauSansPro-SemiBold" panose="02000503000000020004" pitchFamily="2" charset="0"/>
              </a:rPr>
              <a:t> </a:t>
            </a:r>
            <a:r>
              <a:rPr lang="ru-RU" b="0" i="0" dirty="0" err="1">
                <a:effectLst/>
                <a:latin typeface="PFBeauSansPro-SemiBold" panose="02000503000000020004" pitchFamily="2" charset="0"/>
              </a:rPr>
              <a:t>Кэнвас</a:t>
            </a:r>
            <a:r>
              <a:rPr lang="ru-RU" b="0" i="0" dirty="0">
                <a:effectLst/>
                <a:latin typeface="PFBeauSansPro-SemiBold" panose="02000503000000020004" pitchFamily="2" charset="0"/>
              </a:rPr>
              <a:t> Раша»</a:t>
            </a:r>
            <a:endParaRPr lang="en-GB" b="0" i="0" dirty="0">
              <a:effectLst/>
              <a:latin typeface="PFBeauSansPro-SemiBold" panose="02000503000000020004" pitchFamily="2" charset="0"/>
            </a:endParaRPr>
          </a:p>
          <a:p>
            <a:pPr algn="l" fontAlgn="base"/>
            <a:endParaRPr lang="en-GB" b="0" i="0" dirty="0">
              <a:effectLst/>
              <a:latin typeface="Arimo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 fontAlgn="base"/>
            <a:r>
              <a:rPr lang="ru-RU" dirty="0">
                <a:latin typeface="Arim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Тел</a:t>
            </a:r>
            <a:r>
              <a:rPr lang="en-GB" b="0" i="0" dirty="0">
                <a:effectLst/>
                <a:latin typeface="Arim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 +7 (495) 937-77-80</a:t>
            </a:r>
            <a:endParaRPr lang="en-GB" b="0" i="0" dirty="0">
              <a:effectLst/>
              <a:latin typeface="Arimo"/>
            </a:endParaRPr>
          </a:p>
          <a:p>
            <a:pPr algn="l" fontAlgn="base"/>
            <a:r>
              <a:rPr lang="ru-RU" dirty="0">
                <a:latin typeface="Arimo"/>
              </a:rPr>
              <a:t>Факс.</a:t>
            </a:r>
            <a:r>
              <a:rPr lang="en-GB" b="0" i="0" dirty="0">
                <a:effectLst/>
                <a:latin typeface="Arimo"/>
              </a:rPr>
              <a:t> +7 (495) 937-77-81</a:t>
            </a:r>
          </a:p>
          <a:p>
            <a:pPr algn="l" fontAlgn="base"/>
            <a:endParaRPr lang="en-GB" b="0" i="0" dirty="0">
              <a:effectLst/>
              <a:latin typeface="Arimo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 fontAlgn="base"/>
            <a:r>
              <a:rPr lang="en-GB" b="0" i="0" dirty="0">
                <a:effectLst/>
                <a:latin typeface="Arim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info@uccr.su</a:t>
            </a:r>
            <a:endParaRPr lang="en-GB" b="0" i="0" dirty="0">
              <a:effectLst/>
              <a:latin typeface="Arimo"/>
            </a:endParaRPr>
          </a:p>
          <a:p>
            <a:pPr algn="l" fontAlgn="base"/>
            <a:endParaRPr lang="en-GB" b="0" i="0" dirty="0">
              <a:effectLst/>
              <a:latin typeface="Arimo"/>
            </a:endParaRPr>
          </a:p>
          <a:p>
            <a:pPr algn="l" fontAlgn="base"/>
            <a:r>
              <a:rPr lang="ru-RU" dirty="0">
                <a:latin typeface="Arimo"/>
              </a:rPr>
              <a:t>Адрес офиса</a:t>
            </a:r>
            <a:r>
              <a:rPr lang="en-GB" b="0" i="0" dirty="0">
                <a:effectLst/>
                <a:latin typeface="Arimo"/>
              </a:rPr>
              <a:t>:</a:t>
            </a:r>
            <a:br>
              <a:rPr lang="en-GB" b="0" i="0" dirty="0">
                <a:effectLst/>
                <a:latin typeface="Arimo"/>
              </a:rPr>
            </a:br>
            <a:r>
              <a:rPr lang="ru-RU" b="0" i="0" dirty="0">
                <a:effectLst/>
                <a:latin typeface="Arimo"/>
              </a:rPr>
              <a:t>109012 г. Москва, ул. Никольская, д.</a:t>
            </a:r>
            <a:r>
              <a:rPr lang="en-GB" b="0" i="0" dirty="0">
                <a:effectLst/>
                <a:latin typeface="Arimo"/>
              </a:rPr>
              <a:t>10, </a:t>
            </a:r>
            <a:r>
              <a:rPr lang="ru-RU" b="0" i="0" dirty="0">
                <a:effectLst/>
                <a:latin typeface="Arimo"/>
              </a:rPr>
              <a:t>6-й этаж</a:t>
            </a:r>
            <a:r>
              <a:rPr lang="en-GB" b="0" i="0" dirty="0">
                <a:effectLst/>
                <a:latin typeface="Arimo"/>
              </a:rPr>
              <a:t>, </a:t>
            </a:r>
            <a:r>
              <a:rPr lang="ru-RU" b="0" i="0" dirty="0">
                <a:effectLst/>
                <a:latin typeface="Arimo"/>
              </a:rPr>
              <a:t>офис </a:t>
            </a:r>
            <a:r>
              <a:rPr lang="en-GB" b="0" i="0" dirty="0">
                <a:effectLst/>
                <a:latin typeface="Arimo"/>
              </a:rPr>
              <a:t>625</a:t>
            </a:r>
          </a:p>
        </p:txBody>
      </p:sp>
    </p:spTree>
    <p:extLst>
      <p:ext uri="{BB962C8B-B14F-4D97-AF65-F5344CB8AC3E}">
        <p14:creationId xmlns:p14="http://schemas.microsoft.com/office/powerpoint/2010/main" val="24677405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A close up of a hand&#10;&#10;Description automatically generated">
            <a:extLst>
              <a:ext uri="{FF2B5EF4-FFF2-40B4-BE49-F238E27FC236}">
                <a16:creationId xmlns:a16="http://schemas.microsoft.com/office/drawing/2014/main" id="{F22DA932-E2BA-46F5-BEC1-3C1DA498A7C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" r="18210" b="6737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FDF5E2-70FE-4E15-AF4A-B565664E6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4368712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b="1" dirty="0">
                <a:latin typeface="+mn-lt"/>
              </a:rPr>
              <a:t>Низкокачественная поддельная продукция</a:t>
            </a:r>
            <a:endParaRPr lang="en-US" b="1" dirty="0">
              <a:latin typeface="+mn-lt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9BA3C3-2347-4708-B39E-442D2500E9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93" y="2718054"/>
            <a:ext cx="7368589" cy="392243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2400" dirty="0">
                <a:latin typeface="+mj-lt"/>
              </a:rPr>
              <a:t>На рынке были замечены два вида поддельной продукции</a:t>
            </a:r>
            <a:r>
              <a:rPr lang="en-US" sz="2400" dirty="0">
                <a:latin typeface="+mj-lt"/>
              </a:rPr>
              <a:t>: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800" dirty="0">
              <a:latin typeface="+mj-lt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ru-RU" sz="2400" dirty="0" err="1">
                <a:latin typeface="+mj-lt"/>
              </a:rPr>
              <a:t>Геосинтетическая</a:t>
            </a:r>
            <a:r>
              <a:rPr lang="ru-RU" sz="2400" dirty="0">
                <a:latin typeface="+mj-lt"/>
              </a:rPr>
              <a:t> глиняная подкладка, наполненная песчано-цементной смесью</a:t>
            </a:r>
            <a:r>
              <a:rPr lang="en-US" sz="2400" dirty="0">
                <a:latin typeface="+mj-lt"/>
              </a:rPr>
              <a:t> (SC-GCL</a:t>
            </a:r>
            <a:r>
              <a:rPr lang="en-GB" sz="2400" dirty="0">
                <a:latin typeface="+mj-lt"/>
              </a:rPr>
              <a:t>*</a:t>
            </a:r>
            <a:r>
              <a:rPr lang="en-US" sz="2400" dirty="0">
                <a:latin typeface="+mj-lt"/>
              </a:rPr>
              <a:t>)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800" dirty="0">
              <a:latin typeface="+mj-lt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ru-RU" sz="2400" dirty="0">
                <a:latin typeface="+mj-lt"/>
              </a:rPr>
              <a:t>Ткань, наполненная цементной смесью, с приклеенной полиэтиленовой плёнкой</a:t>
            </a:r>
            <a:r>
              <a:rPr lang="en-US" sz="2400" dirty="0">
                <a:latin typeface="+mj-lt"/>
              </a:rPr>
              <a:t> (CFF</a:t>
            </a:r>
            <a:r>
              <a:rPr lang="ru-RU" sz="2400" baseline="30000" dirty="0">
                <a:latin typeface="+mj-lt"/>
              </a:rPr>
              <a:t>+</a:t>
            </a:r>
            <a:r>
              <a:rPr lang="en-US" sz="2400" dirty="0">
                <a:latin typeface="+mj-lt"/>
              </a:rPr>
              <a:t>)</a:t>
            </a:r>
            <a:endParaRPr lang="ru-RU" sz="2400" dirty="0">
              <a:latin typeface="+mj-lt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endParaRPr lang="ru-RU" sz="2400" dirty="0">
              <a:latin typeface="+mj-lt"/>
            </a:endParaRPr>
          </a:p>
          <a:p>
            <a:pPr marL="57150"/>
            <a:r>
              <a:rPr lang="en-GB" sz="1200" dirty="0">
                <a:latin typeface="+mj-lt"/>
              </a:rPr>
              <a:t>*</a:t>
            </a:r>
            <a:r>
              <a:rPr lang="en-GB" sz="1200" b="1" dirty="0">
                <a:latin typeface="+mj-lt"/>
              </a:rPr>
              <a:t>S</a:t>
            </a:r>
            <a:r>
              <a:rPr lang="en-GB" sz="1200" dirty="0">
                <a:latin typeface="+mj-lt"/>
              </a:rPr>
              <a:t>and-</a:t>
            </a:r>
            <a:r>
              <a:rPr lang="en-GB" sz="1200" b="1" dirty="0">
                <a:latin typeface="+mj-lt"/>
              </a:rPr>
              <a:t>C</a:t>
            </a:r>
            <a:r>
              <a:rPr lang="en-GB" sz="1200" dirty="0">
                <a:latin typeface="+mj-lt"/>
              </a:rPr>
              <a:t>ement Filled </a:t>
            </a:r>
            <a:r>
              <a:rPr lang="en-GB" sz="1200" b="1" dirty="0" err="1">
                <a:latin typeface="+mj-lt"/>
              </a:rPr>
              <a:t>G</a:t>
            </a:r>
            <a:r>
              <a:rPr lang="en-GB" sz="1200" dirty="0" err="1">
                <a:latin typeface="+mj-lt"/>
              </a:rPr>
              <a:t>eosynthetic</a:t>
            </a:r>
            <a:r>
              <a:rPr lang="en-GB" sz="1200" dirty="0">
                <a:latin typeface="+mj-lt"/>
              </a:rPr>
              <a:t> </a:t>
            </a:r>
            <a:r>
              <a:rPr lang="en-GB" sz="1200" b="1" dirty="0">
                <a:latin typeface="+mj-lt"/>
              </a:rPr>
              <a:t>C</a:t>
            </a:r>
            <a:r>
              <a:rPr lang="en-GB" sz="1200" dirty="0">
                <a:latin typeface="+mj-lt"/>
              </a:rPr>
              <a:t>lay </a:t>
            </a:r>
            <a:r>
              <a:rPr lang="en-GB" sz="1200" b="1" dirty="0">
                <a:latin typeface="+mj-lt"/>
              </a:rPr>
              <a:t>L</a:t>
            </a:r>
            <a:r>
              <a:rPr lang="en-GB" sz="1200" dirty="0">
                <a:latin typeface="+mj-lt"/>
              </a:rPr>
              <a:t>iner</a:t>
            </a:r>
          </a:p>
          <a:p>
            <a:pPr marL="57150"/>
            <a:r>
              <a:rPr lang="en-GB" sz="1200" baseline="30000" dirty="0">
                <a:latin typeface="+mj-lt"/>
              </a:rPr>
              <a:t>+</a:t>
            </a:r>
            <a:r>
              <a:rPr lang="en-GB" sz="1200" b="1" dirty="0">
                <a:latin typeface="+mj-lt"/>
              </a:rPr>
              <a:t>C</a:t>
            </a:r>
            <a:r>
              <a:rPr lang="en-GB" sz="1200" dirty="0">
                <a:latin typeface="+mj-lt"/>
              </a:rPr>
              <a:t>ement </a:t>
            </a:r>
            <a:r>
              <a:rPr lang="en-GB" sz="1200" b="1" dirty="0">
                <a:latin typeface="+mj-lt"/>
              </a:rPr>
              <a:t>F</a:t>
            </a:r>
            <a:r>
              <a:rPr lang="en-GB" sz="1200" dirty="0">
                <a:latin typeface="+mj-lt"/>
              </a:rPr>
              <a:t>illed </a:t>
            </a:r>
            <a:r>
              <a:rPr lang="en-GB" sz="1200" b="1" dirty="0">
                <a:latin typeface="+mj-lt"/>
              </a:rPr>
              <a:t>F</a:t>
            </a:r>
            <a:r>
              <a:rPr lang="en-GB" sz="1200" dirty="0">
                <a:latin typeface="+mj-lt"/>
              </a:rPr>
              <a:t>abric with Glued Backing Layer</a:t>
            </a:r>
            <a:endParaRPr lang="en-US" sz="1200" baseline="30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7819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A picture containing outdoor, sitting, board, food&#10;&#10;Description automatically generated">
            <a:extLst>
              <a:ext uri="{FF2B5EF4-FFF2-40B4-BE49-F238E27FC236}">
                <a16:creationId xmlns:a16="http://schemas.microsoft.com/office/drawing/2014/main" id="{96252DC4-67C1-476E-ABA3-5400F024599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6" r="21008" b="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5A5071-DB86-4C41-A1DD-B6656950C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7948566" cy="112471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b="1" dirty="0" err="1">
                <a:latin typeface="+mn-lt"/>
              </a:rPr>
              <a:t>Геосинтетическая</a:t>
            </a:r>
            <a:r>
              <a:rPr lang="ru-RU" b="1" dirty="0">
                <a:latin typeface="+mn-lt"/>
              </a:rPr>
              <a:t> глиняная подкладка, наполненная песчано-цементной смесью</a:t>
            </a:r>
            <a:r>
              <a:rPr lang="en-US" b="1" dirty="0">
                <a:latin typeface="+mn-lt"/>
              </a:rPr>
              <a:t> (SC-GCL)</a:t>
            </a:r>
          </a:p>
        </p:txBody>
      </p:sp>
      <p:sp>
        <p:nvSpPr>
          <p:cNvPr id="29" name="Rectangle 28" hidden="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A2EAA7-5A3B-461B-A43A-D33C419E2E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1092" y="2438025"/>
            <a:ext cx="5628657" cy="402243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</a:rPr>
              <a:t>Представляет собой </a:t>
            </a:r>
            <a:r>
              <a:rPr lang="ru-RU" sz="2000" dirty="0" err="1">
                <a:latin typeface="+mj-lt"/>
              </a:rPr>
              <a:t>геосинтетическое</a:t>
            </a:r>
            <a:r>
              <a:rPr lang="ru-RU" sz="2000" dirty="0">
                <a:latin typeface="+mj-lt"/>
              </a:rPr>
              <a:t> глиняное покрытие, в котором </a:t>
            </a:r>
            <a:r>
              <a:rPr lang="ru-RU" sz="2000" dirty="0" err="1">
                <a:latin typeface="+mj-lt"/>
              </a:rPr>
              <a:t>бентонитовая</a:t>
            </a:r>
            <a:r>
              <a:rPr lang="ru-RU" sz="2000" dirty="0">
                <a:latin typeface="+mj-lt"/>
              </a:rPr>
              <a:t> глина заменена песчано-цементной смесью</a:t>
            </a:r>
            <a:r>
              <a:rPr lang="en-US" sz="2000" dirty="0">
                <a:latin typeface="+mj-lt"/>
              </a:rPr>
              <a:t>.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</a:rPr>
              <a:t>Метод изготовления: сшиваются два слоя нетканого </a:t>
            </a:r>
            <a:r>
              <a:rPr lang="ru-RU" sz="2000" dirty="0" err="1">
                <a:latin typeface="+mj-lt"/>
              </a:rPr>
              <a:t>геотекстиля</a:t>
            </a:r>
            <a:r>
              <a:rPr lang="ru-RU" sz="2000" dirty="0">
                <a:latin typeface="+mj-lt"/>
              </a:rPr>
              <a:t>, пространство между слоями заполняется песчано-цементной смесью.</a:t>
            </a:r>
            <a:endParaRPr lang="en-US" sz="2000" dirty="0">
              <a:latin typeface="+mj-lt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</a:rPr>
              <a:t>Данная технология не подходит для изготовления бетонного полотна </a:t>
            </a:r>
            <a:r>
              <a:rPr lang="en-GB" sz="2000" dirty="0">
                <a:latin typeface="+mj-lt"/>
              </a:rPr>
              <a:t>Concrete Canvas®</a:t>
            </a:r>
            <a:r>
              <a:rPr lang="ru-RU" sz="2000" dirty="0">
                <a:latin typeface="+mj-lt"/>
              </a:rPr>
              <a:t>, в связи с необходимостью обеспечения высокого объёмного содержания цементной смеси для достижения проектных эксплуатационных характеристик.</a:t>
            </a:r>
            <a:endParaRPr lang="en-US" sz="2000" dirty="0">
              <a:latin typeface="+mj-lt"/>
            </a:endParaRPr>
          </a:p>
        </p:txBody>
      </p:sp>
      <p:sp>
        <p:nvSpPr>
          <p:cNvPr id="9" name="Rectangle 4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163996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E4C27B6-DB04-4891-AF97-BA1671B1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A picture containing sitting, laying, table, dirty&#10;&#10;Description automatically generated">
            <a:extLst>
              <a:ext uri="{FF2B5EF4-FFF2-40B4-BE49-F238E27FC236}">
                <a16:creationId xmlns:a16="http://schemas.microsoft.com/office/drawing/2014/main" id="{242B81F0-6396-4361-85C0-3C2FA0AE3D8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1" r="-1" b="4362"/>
          <a:stretch/>
        </p:blipFill>
        <p:spPr>
          <a:xfrm>
            <a:off x="606971" y="-1"/>
            <a:ext cx="11585281" cy="685799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19898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E0EAE70-C355-42D1-BF00-CA8A17A74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1188720" y="73152"/>
            <a:chExt cx="1178966" cy="232963"/>
          </a:xfrm>
        </p:grpSpPr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E6E58C95-A3F9-4C87-B9A5-32A7A75DD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7B08CDDF-E602-4C1B-A248-A43292EB5D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4">
              <a:extLst>
                <a:ext uri="{FF2B5EF4-FFF2-40B4-BE49-F238E27FC236}">
                  <a16:creationId xmlns:a16="http://schemas.microsoft.com/office/drawing/2014/main" id="{6298B977-8F47-48C6-8454-11EF9478EC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6">
              <a:extLst>
                <a:ext uri="{FF2B5EF4-FFF2-40B4-BE49-F238E27FC236}">
                  <a16:creationId xmlns:a16="http://schemas.microsoft.com/office/drawing/2014/main" id="{06A6FB8E-FB47-44B7-810F-B88B4CCA0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4">
              <a:extLst>
                <a:ext uri="{FF2B5EF4-FFF2-40B4-BE49-F238E27FC236}">
                  <a16:creationId xmlns:a16="http://schemas.microsoft.com/office/drawing/2014/main" id="{818DB8DB-4D04-42C0-BE68-842A9F29A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6">
              <a:extLst>
                <a:ext uri="{FF2B5EF4-FFF2-40B4-BE49-F238E27FC236}">
                  <a16:creationId xmlns:a16="http://schemas.microsoft.com/office/drawing/2014/main" id="{DBCFEA99-52A4-4E8E-B9C9-3D39B0E32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6C0BB10-7324-4D11-A497-57A85CDB62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7440F2E-8192-4FDF-AE8F-2833B7F403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4">
              <a:extLst>
                <a:ext uri="{FF2B5EF4-FFF2-40B4-BE49-F238E27FC236}">
                  <a16:creationId xmlns:a16="http://schemas.microsoft.com/office/drawing/2014/main" id="{B9F7DA6A-1872-4697-A567-20A0115A0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6">
              <a:extLst>
                <a:ext uri="{FF2B5EF4-FFF2-40B4-BE49-F238E27FC236}">
                  <a16:creationId xmlns:a16="http://schemas.microsoft.com/office/drawing/2014/main" id="{98BC1544-07ED-411D-880C-58CB114914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4">
              <a:extLst>
                <a:ext uri="{FF2B5EF4-FFF2-40B4-BE49-F238E27FC236}">
                  <a16:creationId xmlns:a16="http://schemas.microsoft.com/office/drawing/2014/main" id="{BA70D948-9946-455F-8155-D274F01DA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807FCDBA-F7E3-4836-8253-15D212128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4">
              <a:extLst>
                <a:ext uri="{FF2B5EF4-FFF2-40B4-BE49-F238E27FC236}">
                  <a16:creationId xmlns:a16="http://schemas.microsoft.com/office/drawing/2014/main" id="{D6A9BF83-5C67-44B0-883C-82BCAA1923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94BA7F92-7961-489E-83BD-5518EB1E99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56ADE108-5AE8-4ACF-88B9-28A0B125B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5B2D25F-B666-4F19-816A-24456EAF46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A7D581F0-987F-45C5-A849-CC1B41222F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F388E533-92C3-428E-B078-81D6E1F2D9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4">
              <a:extLst>
                <a:ext uri="{FF2B5EF4-FFF2-40B4-BE49-F238E27FC236}">
                  <a16:creationId xmlns:a16="http://schemas.microsoft.com/office/drawing/2014/main" id="{C68AEED3-AAB1-48A9-8FC3-C68AE6675B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0A6CA6BC-FFA6-4C34-B200-6F61EE173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9E4FC0-DD56-48BC-9FA6-ED9D8AD88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6971" y="2345646"/>
            <a:ext cx="4952802" cy="4384847"/>
          </a:xfrm>
        </p:spPr>
        <p:txBody>
          <a:bodyPr>
            <a:no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+mj-lt"/>
              </a:rPr>
              <a:t>Материал изготовлен с использованием объёмной (3</a:t>
            </a:r>
            <a:r>
              <a:rPr lang="en-GB" sz="2000" dirty="0">
                <a:solidFill>
                  <a:schemeClr val="bg1"/>
                </a:solidFill>
                <a:latin typeface="+mj-lt"/>
              </a:rPr>
              <a:t>D) </a:t>
            </a:r>
            <a:r>
              <a:rPr lang="ru-RU" sz="2000" dirty="0">
                <a:solidFill>
                  <a:schemeClr val="bg1"/>
                </a:solidFill>
                <a:latin typeface="+mj-lt"/>
              </a:rPr>
              <a:t>матрицы с закрытой верхней поверхностью и открытой нижней плоскостью, через которую вводят песчано-цементную смесь.</a:t>
            </a:r>
            <a:endParaRPr lang="en-GB" sz="100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+mj-lt"/>
              </a:rPr>
              <a:t>Нижняя поверхность покрыта полиэтиленовой плёнкой, чтобы сдерживать смесь.</a:t>
            </a:r>
            <a:endParaRPr lang="en-GB" sz="100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+mj-lt"/>
              </a:rPr>
              <a:t>Тем не менее, смесь недостаточно удерживается и может высыпаться из материала, что приводит к уменьшению объёмного содержания песчано-цементной смеси и нарушению проектного водоцементного соотношения.</a:t>
            </a:r>
            <a:endParaRPr lang="en-GB" sz="2000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9C9EEA9F-C4F1-4387-B4BF-F0FD7E67E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30" y="152111"/>
            <a:ext cx="4672449" cy="21475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lvl="0">
              <a:spcBef>
                <a:spcPts val="1000"/>
              </a:spcBef>
            </a:pPr>
            <a:r>
              <a:rPr lang="ru-RU" b="1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Ткань наполненная цементной смесью с </a:t>
            </a:r>
            <a:r>
              <a:rPr lang="ru-RU" b="1" dirty="0" err="1">
                <a:solidFill>
                  <a:prstClr val="white"/>
                </a:solidFill>
                <a:latin typeface="+mn-lt"/>
                <a:ea typeface="+mn-ea"/>
                <a:cs typeface="+mn-cs"/>
              </a:rPr>
              <a:t>приклееной</a:t>
            </a:r>
            <a:r>
              <a:rPr lang="ru-RU" b="1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 пленкой (С</a:t>
            </a:r>
            <a:r>
              <a:rPr lang="en-GB" b="1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FF)</a:t>
            </a:r>
            <a:endParaRPr lang="en-US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4228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D8F42E-A644-4F77-89FD-E055F6C7F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963" y="146757"/>
            <a:ext cx="3712465" cy="1417319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+mn-lt"/>
              </a:rPr>
              <a:t>Структура бетонного полотна 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Concrete Canvas®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9D5630-B046-4D07-9A0F-2A2BE91BB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59690" y="1614080"/>
            <a:ext cx="4549813" cy="5076408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+mj-lt"/>
              </a:rPr>
              <a:t>Достигнутое при гидратации водоцементное соотношение регулируется за счёт объёмного содержания сухой цементной смеси.</a:t>
            </a:r>
            <a:endParaRPr lang="en-GB" sz="10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+mj-lt"/>
              </a:rPr>
              <a:t>Чем выше объёмное содержание цементной смеси, тем меньше количество пустот внутри материала.</a:t>
            </a:r>
            <a:endParaRPr lang="ru-RU" sz="10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+mj-lt"/>
              </a:rPr>
              <a:t>Высокое объёмное содержание цементной смеси обеспечивает</a:t>
            </a:r>
            <a:r>
              <a:rPr lang="en-GB" sz="2000" dirty="0">
                <a:solidFill>
                  <a:schemeClr val="bg1"/>
                </a:solidFill>
                <a:latin typeface="+mj-lt"/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latin typeface="+mj-lt"/>
              </a:rPr>
              <a:t>Меньше пустот внутри полотна</a:t>
            </a:r>
            <a:endParaRPr lang="en-GB" sz="1800" dirty="0">
              <a:solidFill>
                <a:schemeClr val="bg1"/>
              </a:solidFill>
              <a:latin typeface="+mj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latin typeface="+mj-lt"/>
              </a:rPr>
              <a:t>Регулируемое водоцементное соотношение</a:t>
            </a:r>
            <a:endParaRPr lang="en-GB" sz="1800" dirty="0">
              <a:solidFill>
                <a:schemeClr val="bg1"/>
              </a:solidFill>
              <a:latin typeface="+mj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latin typeface="+mj-lt"/>
              </a:rPr>
              <a:t>Устойчивость к предельным температурным значениям</a:t>
            </a:r>
            <a:endParaRPr lang="en-GB" sz="1800" dirty="0">
              <a:solidFill>
                <a:schemeClr val="bg1"/>
              </a:solidFill>
              <a:latin typeface="+mj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latin typeface="+mj-lt"/>
              </a:rPr>
              <a:t>Эффективные эксплуатационные качества</a:t>
            </a:r>
            <a:endParaRPr lang="en-GB"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F3E7B3-F7AE-4D98-9BCC-620BD17E2982}"/>
              </a:ext>
            </a:extLst>
          </p:cNvPr>
          <p:cNvSpPr/>
          <p:nvPr/>
        </p:nvSpPr>
        <p:spPr>
          <a:xfrm>
            <a:off x="0" y="0"/>
            <a:ext cx="7403089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312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99EC59FD-A830-443C-A580-8114A735A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98" y="80002"/>
            <a:ext cx="3729847" cy="301021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FF"/>
                </a:solidFill>
                <a:latin typeface="+mn-lt"/>
              </a:rPr>
              <a:t>Технические параметры</a:t>
            </a:r>
            <a:r>
              <a:rPr lang="en-GB" sz="3200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ru-RU" sz="3200" b="1" dirty="0">
                <a:solidFill>
                  <a:srgbClr val="FFFFFF"/>
                </a:solidFill>
                <a:latin typeface="+mn-lt"/>
              </a:rPr>
              <a:t>-показатели эксплуатационной работоспособности </a:t>
            </a:r>
            <a:endParaRPr lang="en-GB" sz="3200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4" name="Шестиугольник 13"/>
          <p:cNvSpPr/>
          <p:nvPr/>
        </p:nvSpPr>
        <p:spPr>
          <a:xfrm rot="16200000">
            <a:off x="6529581" y="2340301"/>
            <a:ext cx="2600213" cy="2299914"/>
          </a:xfrm>
          <a:prstGeom prst="hexagon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400" b="1" dirty="0"/>
              <a:t>СТОЙКОСТЬ К</a:t>
            </a:r>
          </a:p>
          <a:p>
            <a:pPr algn="ctr"/>
            <a:endParaRPr lang="ru-RU" sz="1400" b="1" dirty="0"/>
          </a:p>
          <a:p>
            <a:pPr algn="ctr"/>
            <a:r>
              <a:rPr lang="ru-RU" sz="1400" b="1" dirty="0"/>
              <a:t>ИСТИРАНИЮ</a:t>
            </a:r>
          </a:p>
        </p:txBody>
      </p:sp>
      <p:sp>
        <p:nvSpPr>
          <p:cNvPr id="20" name="Шестиугольник 19"/>
          <p:cNvSpPr/>
          <p:nvPr/>
        </p:nvSpPr>
        <p:spPr>
          <a:xfrm rot="16200000">
            <a:off x="7721899" y="4422834"/>
            <a:ext cx="2600213" cy="2299914"/>
          </a:xfrm>
          <a:prstGeom prst="hexagon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400" b="1" dirty="0"/>
              <a:t>ОБЪЁМНОЕ</a:t>
            </a:r>
          </a:p>
          <a:p>
            <a:pPr algn="ctr"/>
            <a:r>
              <a:rPr lang="ru-RU" sz="1400" b="1" dirty="0"/>
              <a:t>СОДЕРЖАНИЕ</a:t>
            </a:r>
            <a:r>
              <a:rPr lang="en-GB" sz="1400" b="1" dirty="0"/>
              <a:t> </a:t>
            </a:r>
            <a:r>
              <a:rPr lang="ru-RU" sz="1400" b="1" dirty="0"/>
              <a:t>НАПОЛНИТЕЛЯ</a:t>
            </a:r>
          </a:p>
        </p:txBody>
      </p:sp>
      <p:sp>
        <p:nvSpPr>
          <p:cNvPr id="21" name="Шестиугольник 20"/>
          <p:cNvSpPr/>
          <p:nvPr/>
        </p:nvSpPr>
        <p:spPr>
          <a:xfrm rot="16200000">
            <a:off x="7714328" y="254906"/>
            <a:ext cx="2600213" cy="2299914"/>
          </a:xfrm>
          <a:prstGeom prst="hexagon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400" b="1" dirty="0"/>
              <a:t>ПРОЧНОСТЬ</a:t>
            </a:r>
          </a:p>
          <a:p>
            <a:pPr algn="ctr"/>
            <a:endParaRPr lang="ru-RU" sz="1400" b="1" dirty="0"/>
          </a:p>
          <a:p>
            <a:pPr algn="ctr"/>
            <a:r>
              <a:rPr lang="ru-RU" sz="1400" b="1" dirty="0"/>
              <a:t>ПРИ ИЗГИБЕ</a:t>
            </a:r>
          </a:p>
        </p:txBody>
      </p:sp>
      <p:sp>
        <p:nvSpPr>
          <p:cNvPr id="22" name="Шестиугольник 21"/>
          <p:cNvSpPr/>
          <p:nvPr/>
        </p:nvSpPr>
        <p:spPr>
          <a:xfrm rot="16200000">
            <a:off x="5354431" y="254915"/>
            <a:ext cx="2600213" cy="2299914"/>
          </a:xfrm>
          <a:prstGeom prst="hexagon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ru-RU" sz="1400" b="1" dirty="0"/>
          </a:p>
        </p:txBody>
      </p:sp>
      <p:sp>
        <p:nvSpPr>
          <p:cNvPr id="25" name="Шестиугольник 24"/>
          <p:cNvSpPr/>
          <p:nvPr/>
        </p:nvSpPr>
        <p:spPr>
          <a:xfrm rot="16200000">
            <a:off x="5356838" y="4427938"/>
            <a:ext cx="2600213" cy="2299914"/>
          </a:xfrm>
          <a:prstGeom prst="hexagon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ru-RU" sz="1400" b="1" dirty="0"/>
          </a:p>
        </p:txBody>
      </p:sp>
      <p:sp>
        <p:nvSpPr>
          <p:cNvPr id="33" name="Шестиугольник 32"/>
          <p:cNvSpPr/>
          <p:nvPr/>
        </p:nvSpPr>
        <p:spPr>
          <a:xfrm rot="16200000">
            <a:off x="8899099" y="2340174"/>
            <a:ext cx="2600213" cy="2299914"/>
          </a:xfrm>
          <a:prstGeom prst="hexagon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801545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8CE58-0461-4AA4-AEDA-17376AD35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8C482B-657F-4924-A7D0-199E6C4D0AF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C19A14-7E1C-4479-A910-6A1AE83A03C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mpetitor Video 2">
            <a:hlinkClick r:id="" action="ppaction://media"/>
            <a:extLst>
              <a:ext uri="{FF2B5EF4-FFF2-40B4-BE49-F238E27FC236}">
                <a16:creationId xmlns:a16="http://schemas.microsoft.com/office/drawing/2014/main" id="{8362A87E-8D49-4D80-954E-CED639F870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28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0A583C66-E944-421C-9173-C2E5E6A093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9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50D283-CD47-4702-8506-B9A04B0C2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6600" b="1" dirty="0">
                <a:latin typeface="+mn-lt"/>
              </a:rPr>
              <a:t>Объёмное содержание цементной смеси</a:t>
            </a:r>
            <a:r>
              <a:rPr lang="en-US" sz="6600" dirty="0"/>
              <a:t>	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69D820-925A-468D-B1F5-C899E7611F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4553" y="5624945"/>
            <a:ext cx="9078562" cy="59297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dirty="0">
                <a:latin typeface="+mj-lt"/>
              </a:rPr>
              <a:t>Высокое объёмное содержание цементной смеси является ключевым фактором при создании высокоэффективного материала</a:t>
            </a:r>
            <a:r>
              <a:rPr lang="en-US" sz="24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5466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8914</TotalTime>
  <Words>1310</Words>
  <Application>Microsoft Office PowerPoint</Application>
  <PresentationFormat>Widescreen</PresentationFormat>
  <Paragraphs>181</Paragraphs>
  <Slides>26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Arimo</vt:lpstr>
      <vt:lpstr>Avenir Next LT Pro</vt:lpstr>
      <vt:lpstr>Calibri</vt:lpstr>
      <vt:lpstr>Calibri Light</vt:lpstr>
      <vt:lpstr>PFBeauSansPro-SemiBold</vt:lpstr>
      <vt:lpstr>Office Theme</vt:lpstr>
      <vt:lpstr>PowerPoint Presentation</vt:lpstr>
      <vt:lpstr>PowerPoint Presentation</vt:lpstr>
      <vt:lpstr>Низкокачественная поддельная продукция</vt:lpstr>
      <vt:lpstr>Геосинтетическая глиняная подкладка, наполненная песчано-цементной смесью (SC-GCL)</vt:lpstr>
      <vt:lpstr>Ткань наполненная цементной смесью с приклееной пленкой (СFF)</vt:lpstr>
      <vt:lpstr>Структура бетонного полотна Concrete Canvas®</vt:lpstr>
      <vt:lpstr>Технические параметры -показатели эксплуатационной работоспособности </vt:lpstr>
      <vt:lpstr>PowerPoint Presentation</vt:lpstr>
      <vt:lpstr>Объёмное содержание цементной смеси </vt:lpstr>
      <vt:lpstr>PowerPoint Presentation</vt:lpstr>
      <vt:lpstr>PowerPoint Presentation</vt:lpstr>
      <vt:lpstr>PowerPoint Presentation</vt:lpstr>
      <vt:lpstr>PowerPoint Presentation</vt:lpstr>
      <vt:lpstr>Важность гидратации</vt:lpstr>
      <vt:lpstr>Испытания на изгиб -  Сравнение</vt:lpstr>
      <vt:lpstr>PowerPoint Presentation</vt:lpstr>
      <vt:lpstr>PowerPoint Presentation</vt:lpstr>
      <vt:lpstr>PowerPoint Presentation</vt:lpstr>
      <vt:lpstr>Сравнительный анализ прочности на разрыв</vt:lpstr>
      <vt:lpstr>Сравнение поддельной продукции с Бетонным полотном Concrete Canvas</vt:lpstr>
      <vt:lpstr>Низкое качество разработки и производства = Низкокачественная продукция = Низкая эксплуатационная работоспособность</vt:lpstr>
      <vt:lpstr>  1. Прочность на изгиб </vt:lpstr>
      <vt:lpstr>  2. Объёмное содержание сухой цементной смеси </vt:lpstr>
      <vt:lpstr>  3. Прочность на сжатие</vt:lpstr>
      <vt:lpstr>Наш ответ поддельной и контрафактной продукции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Cashman</dc:creator>
  <cp:lastModifiedBy>Gvo Katya</cp:lastModifiedBy>
  <cp:revision>92</cp:revision>
  <dcterms:created xsi:type="dcterms:W3CDTF">2020-08-04T15:16:06Z</dcterms:created>
  <dcterms:modified xsi:type="dcterms:W3CDTF">2021-09-14T16:56:46Z</dcterms:modified>
</cp:coreProperties>
</file>